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95" r:id="rId2"/>
    <p:sldId id="296" r:id="rId3"/>
    <p:sldId id="262" r:id="rId4"/>
    <p:sldId id="263" r:id="rId5"/>
    <p:sldId id="268" r:id="rId6"/>
    <p:sldId id="288" r:id="rId7"/>
    <p:sldId id="297" r:id="rId8"/>
    <p:sldId id="294" r:id="rId9"/>
    <p:sldId id="292" r:id="rId10"/>
    <p:sldId id="298" r:id="rId11"/>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27" tIns="45714" rIns="91427" bIns="45714" rtlCol="0"/>
          <a:lstStyle>
            <a:lvl1pPr algn="l">
              <a:defRPr sz="1200"/>
            </a:lvl1pPr>
          </a:lstStyle>
          <a:p>
            <a:endParaRPr lang="es-PE"/>
          </a:p>
        </p:txBody>
      </p:sp>
      <p:sp>
        <p:nvSpPr>
          <p:cNvPr id="3" name="Marcador de fecha 2"/>
          <p:cNvSpPr>
            <a:spLocks noGrp="1"/>
          </p:cNvSpPr>
          <p:nvPr>
            <p:ph type="dt" idx="1"/>
          </p:nvPr>
        </p:nvSpPr>
        <p:spPr>
          <a:xfrm>
            <a:off x="3884613" y="0"/>
            <a:ext cx="2971800" cy="458788"/>
          </a:xfrm>
          <a:prstGeom prst="rect">
            <a:avLst/>
          </a:prstGeom>
        </p:spPr>
        <p:txBody>
          <a:bodyPr vert="horz" lIns="91427" tIns="45714" rIns="91427" bIns="45714" rtlCol="0"/>
          <a:lstStyle>
            <a:lvl1pPr algn="r">
              <a:defRPr sz="1200"/>
            </a:lvl1pPr>
          </a:lstStyle>
          <a:p>
            <a:fld id="{14B25574-53B9-44BB-8505-95D6E7D5B948}" type="datetimeFigureOut">
              <a:rPr lang="es-PE" smtClean="0"/>
              <a:t>28/07/2020</a:t>
            </a:fld>
            <a:endParaRPr lang="es-P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27" tIns="45714" rIns="91427" bIns="45714" rtlCol="0" anchor="ctr"/>
          <a:lstStyle/>
          <a:p>
            <a:endParaRPr lang="es-PE"/>
          </a:p>
        </p:txBody>
      </p:sp>
      <p:sp>
        <p:nvSpPr>
          <p:cNvPr id="5" name="Marcador de notas 4"/>
          <p:cNvSpPr>
            <a:spLocks noGrp="1"/>
          </p:cNvSpPr>
          <p:nvPr>
            <p:ph type="body" sz="quarter" idx="3"/>
          </p:nvPr>
        </p:nvSpPr>
        <p:spPr>
          <a:xfrm>
            <a:off x="685800" y="4400551"/>
            <a:ext cx="5486400" cy="3600450"/>
          </a:xfrm>
          <a:prstGeom prst="rect">
            <a:avLst/>
          </a:prstGeom>
        </p:spPr>
        <p:txBody>
          <a:bodyPr vert="horz" lIns="91427" tIns="45714" rIns="91427" bIns="45714"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6" name="Marcador de pie de página 5"/>
          <p:cNvSpPr>
            <a:spLocks noGrp="1"/>
          </p:cNvSpPr>
          <p:nvPr>
            <p:ph type="ftr" sz="quarter" idx="4"/>
          </p:nvPr>
        </p:nvSpPr>
        <p:spPr>
          <a:xfrm>
            <a:off x="0" y="8685214"/>
            <a:ext cx="2971800" cy="458787"/>
          </a:xfrm>
          <a:prstGeom prst="rect">
            <a:avLst/>
          </a:prstGeom>
        </p:spPr>
        <p:txBody>
          <a:bodyPr vert="horz" lIns="91427" tIns="45714" rIns="91427" bIns="45714" rtlCol="0" anchor="b"/>
          <a:lstStyle>
            <a:lvl1pPr algn="l">
              <a:defRPr sz="1200"/>
            </a:lvl1pPr>
          </a:lstStyle>
          <a:p>
            <a:endParaRPr lang="es-PE"/>
          </a:p>
        </p:txBody>
      </p:sp>
      <p:sp>
        <p:nvSpPr>
          <p:cNvPr id="7" name="Marcador de número de diapositiva 6"/>
          <p:cNvSpPr>
            <a:spLocks noGrp="1"/>
          </p:cNvSpPr>
          <p:nvPr>
            <p:ph type="sldNum" sz="quarter" idx="5"/>
          </p:nvPr>
        </p:nvSpPr>
        <p:spPr>
          <a:xfrm>
            <a:off x="3884613" y="8685214"/>
            <a:ext cx="2971800" cy="458787"/>
          </a:xfrm>
          <a:prstGeom prst="rect">
            <a:avLst/>
          </a:prstGeom>
        </p:spPr>
        <p:txBody>
          <a:bodyPr vert="horz" lIns="91427" tIns="45714" rIns="91427" bIns="45714" rtlCol="0" anchor="b"/>
          <a:lstStyle>
            <a:lvl1pPr algn="r">
              <a:defRPr sz="1200"/>
            </a:lvl1pPr>
          </a:lstStyle>
          <a:p>
            <a:fld id="{258F42D6-A022-4D4C-B67D-15724C7B89BB}" type="slidenum">
              <a:rPr lang="es-PE" smtClean="0"/>
              <a:t>‹Nº›</a:t>
            </a:fld>
            <a:endParaRPr lang="es-PE"/>
          </a:p>
        </p:txBody>
      </p:sp>
    </p:spTree>
    <p:extLst>
      <p:ext uri="{BB962C8B-B14F-4D97-AF65-F5344CB8AC3E}">
        <p14:creationId xmlns:p14="http://schemas.microsoft.com/office/powerpoint/2010/main" val="511117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3D70617D-E6F9-41C5-A3A2-EF2746DBCE36}" type="datetimeFigureOut">
              <a:rPr lang="es-PE" smtClean="0"/>
              <a:t>28/07/2020</a:t>
            </a:fld>
            <a:endParaRPr lang="es-PE"/>
          </a:p>
        </p:txBody>
      </p:sp>
      <p:sp>
        <p:nvSpPr>
          <p:cNvPr id="5" name="Footer Placeholder 4"/>
          <p:cNvSpPr>
            <a:spLocks noGrp="1"/>
          </p:cNvSpPr>
          <p:nvPr>
            <p:ph type="ftr" sz="quarter" idx="11"/>
          </p:nvPr>
        </p:nvSpPr>
        <p:spPr/>
        <p:txBody>
          <a:bodyPr/>
          <a:lstStyle/>
          <a:p>
            <a:endParaRPr lang="es-P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1389589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D70617D-E6F9-41C5-A3A2-EF2746DBCE36}" type="datetimeFigureOut">
              <a:rPr lang="es-PE" smtClean="0"/>
              <a:t>28/07/2020</a:t>
            </a:fld>
            <a:endParaRPr lang="es-PE"/>
          </a:p>
        </p:txBody>
      </p:sp>
      <p:sp>
        <p:nvSpPr>
          <p:cNvPr id="5" name="Footer Placeholder 4"/>
          <p:cNvSpPr>
            <a:spLocks noGrp="1"/>
          </p:cNvSpPr>
          <p:nvPr>
            <p:ph type="ftr" sz="quarter" idx="11"/>
          </p:nvPr>
        </p:nvSpPr>
        <p:spPr/>
        <p:txBody>
          <a:bodyPr/>
          <a:lstStyle/>
          <a:p>
            <a:endParaRPr lang="es-P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2932843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D70617D-E6F9-41C5-A3A2-EF2746DBCE36}" type="datetimeFigureOut">
              <a:rPr lang="es-PE" smtClean="0"/>
              <a:t>28/07/2020</a:t>
            </a:fld>
            <a:endParaRPr lang="es-PE"/>
          </a:p>
        </p:txBody>
      </p:sp>
      <p:sp>
        <p:nvSpPr>
          <p:cNvPr id="5" name="Footer Placeholder 4"/>
          <p:cNvSpPr>
            <a:spLocks noGrp="1"/>
          </p:cNvSpPr>
          <p:nvPr>
            <p:ph type="ftr" sz="quarter" idx="11"/>
          </p:nvPr>
        </p:nvSpPr>
        <p:spPr/>
        <p:txBody>
          <a:bodyPr/>
          <a:lstStyle/>
          <a:p>
            <a:endParaRPr lang="es-P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2E5459-6806-4FF8-8D8B-A31CCA4321F9}" type="slidenum">
              <a:rPr lang="es-PE" smtClean="0"/>
              <a:t>‹Nº›</a:t>
            </a:fld>
            <a:endParaRPr lang="es-P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36132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3D70617D-E6F9-41C5-A3A2-EF2746DBCE36}" type="datetimeFigureOut">
              <a:rPr lang="es-PE" smtClean="0"/>
              <a:t>28/07/2020</a:t>
            </a:fld>
            <a:endParaRPr lang="es-PE"/>
          </a:p>
        </p:txBody>
      </p:sp>
      <p:sp>
        <p:nvSpPr>
          <p:cNvPr id="6" name="Footer Placeholder 5"/>
          <p:cNvSpPr>
            <a:spLocks noGrp="1"/>
          </p:cNvSpPr>
          <p:nvPr>
            <p:ph type="ftr" sz="quarter" idx="11"/>
          </p:nvPr>
        </p:nvSpPr>
        <p:spPr/>
        <p:txBody>
          <a:bodyPr/>
          <a:lstStyle/>
          <a:p>
            <a:endParaRPr lang="es-P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924717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3D70617D-E6F9-41C5-A3A2-EF2746DBCE36}" type="datetimeFigureOut">
              <a:rPr lang="es-PE" smtClean="0"/>
              <a:t>28/07/2020</a:t>
            </a:fld>
            <a:endParaRPr lang="es-PE"/>
          </a:p>
        </p:txBody>
      </p:sp>
      <p:sp>
        <p:nvSpPr>
          <p:cNvPr id="6" name="Footer Placeholder 5"/>
          <p:cNvSpPr>
            <a:spLocks noGrp="1"/>
          </p:cNvSpPr>
          <p:nvPr>
            <p:ph type="ftr" sz="quarter" idx="11"/>
          </p:nvPr>
        </p:nvSpPr>
        <p:spPr/>
        <p:txBody>
          <a:bodyPr/>
          <a:lstStyle/>
          <a:p>
            <a:endParaRPr lang="es-P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2E5459-6806-4FF8-8D8B-A31CCA4321F9}" type="slidenum">
              <a:rPr lang="es-PE" smtClean="0"/>
              <a:t>‹Nº›</a:t>
            </a:fld>
            <a:endParaRPr lang="es-P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047591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3D70617D-E6F9-41C5-A3A2-EF2746DBCE36}" type="datetimeFigureOut">
              <a:rPr lang="es-PE" smtClean="0"/>
              <a:t>28/07/2020</a:t>
            </a:fld>
            <a:endParaRPr lang="es-PE"/>
          </a:p>
        </p:txBody>
      </p:sp>
      <p:sp>
        <p:nvSpPr>
          <p:cNvPr id="6" name="Footer Placeholder 5"/>
          <p:cNvSpPr>
            <a:spLocks noGrp="1"/>
          </p:cNvSpPr>
          <p:nvPr>
            <p:ph type="ftr" sz="quarter" idx="11"/>
          </p:nvPr>
        </p:nvSpPr>
        <p:spPr/>
        <p:txBody>
          <a:bodyPr/>
          <a:lstStyle/>
          <a:p>
            <a:endParaRPr lang="es-P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31862632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D70617D-E6F9-41C5-A3A2-EF2746DBCE36}" type="datetimeFigureOut">
              <a:rPr lang="es-PE" smtClean="0"/>
              <a:t>28/07/2020</a:t>
            </a:fld>
            <a:endParaRPr lang="es-PE"/>
          </a:p>
        </p:txBody>
      </p:sp>
      <p:sp>
        <p:nvSpPr>
          <p:cNvPr id="5" name="Footer Placeholder 4"/>
          <p:cNvSpPr>
            <a:spLocks noGrp="1"/>
          </p:cNvSpPr>
          <p:nvPr>
            <p:ph type="ftr" sz="quarter" idx="11"/>
          </p:nvPr>
        </p:nvSpPr>
        <p:spPr/>
        <p:txBody>
          <a:bodyPr/>
          <a:lstStyle/>
          <a:p>
            <a:endParaRPr lang="es-P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8881116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D70617D-E6F9-41C5-A3A2-EF2746DBCE36}" type="datetimeFigureOut">
              <a:rPr lang="es-PE" smtClean="0"/>
              <a:t>28/07/2020</a:t>
            </a:fld>
            <a:endParaRPr lang="es-PE"/>
          </a:p>
        </p:txBody>
      </p:sp>
      <p:sp>
        <p:nvSpPr>
          <p:cNvPr id="5" name="Footer Placeholder 4"/>
          <p:cNvSpPr>
            <a:spLocks noGrp="1"/>
          </p:cNvSpPr>
          <p:nvPr>
            <p:ph type="ftr" sz="quarter" idx="11"/>
          </p:nvPr>
        </p:nvSpPr>
        <p:spPr/>
        <p:txBody>
          <a:bodyPr/>
          <a:lstStyle/>
          <a:p>
            <a:endParaRPr lang="es-P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112191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D70617D-E6F9-41C5-A3A2-EF2746DBCE36}" type="datetimeFigureOut">
              <a:rPr lang="es-PE" smtClean="0"/>
              <a:t>28/07/2020</a:t>
            </a:fld>
            <a:endParaRPr lang="es-PE"/>
          </a:p>
        </p:txBody>
      </p:sp>
      <p:sp>
        <p:nvSpPr>
          <p:cNvPr id="5" name="Footer Placeholder 4"/>
          <p:cNvSpPr>
            <a:spLocks noGrp="1"/>
          </p:cNvSpPr>
          <p:nvPr>
            <p:ph type="ftr" sz="quarter" idx="11"/>
          </p:nvPr>
        </p:nvSpPr>
        <p:spPr/>
        <p:txBody>
          <a:bodyPr/>
          <a:lstStyle/>
          <a:p>
            <a:endParaRPr lang="es-P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2070782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D70617D-E6F9-41C5-A3A2-EF2746DBCE36}" type="datetimeFigureOut">
              <a:rPr lang="es-PE" smtClean="0"/>
              <a:t>28/07/2020</a:t>
            </a:fld>
            <a:endParaRPr lang="es-PE"/>
          </a:p>
        </p:txBody>
      </p:sp>
      <p:sp>
        <p:nvSpPr>
          <p:cNvPr id="5" name="Footer Placeholder 4"/>
          <p:cNvSpPr>
            <a:spLocks noGrp="1"/>
          </p:cNvSpPr>
          <p:nvPr>
            <p:ph type="ftr" sz="quarter" idx="11"/>
          </p:nvPr>
        </p:nvSpPr>
        <p:spPr/>
        <p:txBody>
          <a:bodyPr/>
          <a:lstStyle/>
          <a:p>
            <a:endParaRPr lang="es-P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3617511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D70617D-E6F9-41C5-A3A2-EF2746DBCE36}" type="datetimeFigureOut">
              <a:rPr lang="es-PE" smtClean="0"/>
              <a:t>28/07/2020</a:t>
            </a:fld>
            <a:endParaRPr lang="es-PE"/>
          </a:p>
        </p:txBody>
      </p:sp>
      <p:sp>
        <p:nvSpPr>
          <p:cNvPr id="6" name="Footer Placeholder 5"/>
          <p:cNvSpPr>
            <a:spLocks noGrp="1"/>
          </p:cNvSpPr>
          <p:nvPr>
            <p:ph type="ftr" sz="quarter" idx="11"/>
          </p:nvPr>
        </p:nvSpPr>
        <p:spPr/>
        <p:txBody>
          <a:bodyPr/>
          <a:lstStyle/>
          <a:p>
            <a:endParaRPr lang="es-P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884221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D70617D-E6F9-41C5-A3A2-EF2746DBCE36}" type="datetimeFigureOut">
              <a:rPr lang="es-PE" smtClean="0"/>
              <a:t>28/07/2020</a:t>
            </a:fld>
            <a:endParaRPr lang="es-PE"/>
          </a:p>
        </p:txBody>
      </p:sp>
      <p:sp>
        <p:nvSpPr>
          <p:cNvPr id="8" name="Footer Placeholder 7"/>
          <p:cNvSpPr>
            <a:spLocks noGrp="1"/>
          </p:cNvSpPr>
          <p:nvPr>
            <p:ph type="ftr" sz="quarter" idx="11"/>
          </p:nvPr>
        </p:nvSpPr>
        <p:spPr/>
        <p:txBody>
          <a:bodyPr/>
          <a:lstStyle/>
          <a:p>
            <a:endParaRPr lang="es-P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61430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3D70617D-E6F9-41C5-A3A2-EF2746DBCE36}" type="datetimeFigureOut">
              <a:rPr lang="es-PE" smtClean="0"/>
              <a:t>28/07/2020</a:t>
            </a:fld>
            <a:endParaRPr lang="es-PE"/>
          </a:p>
        </p:txBody>
      </p:sp>
      <p:sp>
        <p:nvSpPr>
          <p:cNvPr id="4" name="Footer Placeholder 3"/>
          <p:cNvSpPr>
            <a:spLocks noGrp="1"/>
          </p:cNvSpPr>
          <p:nvPr>
            <p:ph type="ftr" sz="quarter" idx="11"/>
          </p:nvPr>
        </p:nvSpPr>
        <p:spPr/>
        <p:txBody>
          <a:bodyPr/>
          <a:lstStyle/>
          <a:p>
            <a:endParaRPr lang="es-P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2041691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70617D-E6F9-41C5-A3A2-EF2746DBCE36}" type="datetimeFigureOut">
              <a:rPr lang="es-PE" smtClean="0"/>
              <a:t>28/07/2020</a:t>
            </a:fld>
            <a:endParaRPr lang="es-PE"/>
          </a:p>
        </p:txBody>
      </p:sp>
      <p:sp>
        <p:nvSpPr>
          <p:cNvPr id="3" name="Footer Placeholder 2"/>
          <p:cNvSpPr>
            <a:spLocks noGrp="1"/>
          </p:cNvSpPr>
          <p:nvPr>
            <p:ph type="ftr" sz="quarter" idx="11"/>
          </p:nvPr>
        </p:nvSpPr>
        <p:spPr/>
        <p:txBody>
          <a:bodyPr/>
          <a:lstStyle/>
          <a:p>
            <a:endParaRPr lang="es-P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448203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D70617D-E6F9-41C5-A3A2-EF2746DBCE36}" type="datetimeFigureOut">
              <a:rPr lang="es-PE" smtClean="0"/>
              <a:t>28/07/2020</a:t>
            </a:fld>
            <a:endParaRPr lang="es-PE"/>
          </a:p>
        </p:txBody>
      </p:sp>
      <p:sp>
        <p:nvSpPr>
          <p:cNvPr id="6" name="Footer Placeholder 5"/>
          <p:cNvSpPr>
            <a:spLocks noGrp="1"/>
          </p:cNvSpPr>
          <p:nvPr>
            <p:ph type="ftr" sz="quarter" idx="11"/>
          </p:nvPr>
        </p:nvSpPr>
        <p:spPr/>
        <p:txBody>
          <a:bodyPr/>
          <a:lstStyle/>
          <a:p>
            <a:endParaRPr lang="es-P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1750735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D70617D-E6F9-41C5-A3A2-EF2746DBCE36}" type="datetimeFigureOut">
              <a:rPr lang="es-PE" smtClean="0"/>
              <a:t>28/07/2020</a:t>
            </a:fld>
            <a:endParaRPr lang="es-PE"/>
          </a:p>
        </p:txBody>
      </p:sp>
      <p:sp>
        <p:nvSpPr>
          <p:cNvPr id="6" name="Footer Placeholder 5"/>
          <p:cNvSpPr>
            <a:spLocks noGrp="1"/>
          </p:cNvSpPr>
          <p:nvPr>
            <p:ph type="ftr" sz="quarter" idx="11"/>
          </p:nvPr>
        </p:nvSpPr>
        <p:spPr/>
        <p:txBody>
          <a:bodyPr/>
          <a:lstStyle/>
          <a:p>
            <a:endParaRPr lang="es-P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2E5459-6806-4FF8-8D8B-A31CCA4321F9}" type="slidenum">
              <a:rPr lang="es-PE" smtClean="0"/>
              <a:t>‹Nº›</a:t>
            </a:fld>
            <a:endParaRPr lang="es-PE"/>
          </a:p>
        </p:txBody>
      </p:sp>
    </p:spTree>
    <p:extLst>
      <p:ext uri="{BB962C8B-B14F-4D97-AF65-F5344CB8AC3E}">
        <p14:creationId xmlns:p14="http://schemas.microsoft.com/office/powerpoint/2010/main" val="648065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D70617D-E6F9-41C5-A3A2-EF2746DBCE36}" type="datetimeFigureOut">
              <a:rPr lang="es-PE" smtClean="0"/>
              <a:t>28/07/2020</a:t>
            </a:fld>
            <a:endParaRPr lang="es-P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P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02E5459-6806-4FF8-8D8B-A31CCA4321F9}" type="slidenum">
              <a:rPr lang="es-PE" smtClean="0"/>
              <a:t>‹Nº›</a:t>
            </a:fld>
            <a:endParaRPr lang="es-PE"/>
          </a:p>
        </p:txBody>
      </p:sp>
    </p:spTree>
    <p:extLst>
      <p:ext uri="{BB962C8B-B14F-4D97-AF65-F5344CB8AC3E}">
        <p14:creationId xmlns:p14="http://schemas.microsoft.com/office/powerpoint/2010/main" val="78586077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58.png"/><Relationship Id="rId3" Type="http://schemas.openxmlformats.org/officeDocument/2006/relationships/image" Target="../media/image2.jpeg"/><Relationship Id="rId7" Type="http://schemas.openxmlformats.org/officeDocument/2006/relationships/image" Target="../media/image57.png"/><Relationship Id="rId2" Type="http://schemas.openxmlformats.org/officeDocument/2006/relationships/image" Target="../media/image520.png"/><Relationship Id="rId1" Type="http://schemas.openxmlformats.org/officeDocument/2006/relationships/slideLayout" Target="../slideLayouts/slideLayout2.xml"/><Relationship Id="rId6" Type="http://schemas.openxmlformats.org/officeDocument/2006/relationships/image" Target="../media/image56.png"/><Relationship Id="rId11" Type="http://schemas.openxmlformats.org/officeDocument/2006/relationships/image" Target="../media/image61.png"/><Relationship Id="rId5" Type="http://schemas.openxmlformats.org/officeDocument/2006/relationships/image" Target="../media/image55.png"/><Relationship Id="rId10" Type="http://schemas.openxmlformats.org/officeDocument/2006/relationships/image" Target="../media/image3.png"/><Relationship Id="rId4" Type="http://schemas.openxmlformats.org/officeDocument/2006/relationships/image" Target="../media/image54.png"/><Relationship Id="rId9" Type="http://schemas.openxmlformats.org/officeDocument/2006/relationships/image" Target="../media/image59.png"/></Relationships>
</file>

<file path=ppt/slides/_rels/slide4.xml.rels><?xml version="1.0" encoding="UTF-8" standalone="yes"?>
<Relationships xmlns="http://schemas.openxmlformats.org/package/2006/relationships"><Relationship Id="rId8" Type="http://schemas.openxmlformats.org/officeDocument/2006/relationships/image" Target="../media/image68.png"/><Relationship Id="rId3" Type="http://schemas.openxmlformats.org/officeDocument/2006/relationships/image" Target="../media/image63.png"/><Relationship Id="rId7" Type="http://schemas.openxmlformats.org/officeDocument/2006/relationships/image" Target="../media/image53.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66.png"/><Relationship Id="rId5" Type="http://schemas.openxmlformats.org/officeDocument/2006/relationships/image" Target="../media/image65.png"/><Relationship Id="rId4" Type="http://schemas.openxmlformats.org/officeDocument/2006/relationships/image" Target="../media/image64.png"/><Relationship Id="rId9" Type="http://schemas.openxmlformats.org/officeDocument/2006/relationships/image" Target="../media/image69.png"/></Relationships>
</file>

<file path=ppt/slides/_rels/slide5.xml.rels><?xml version="1.0" encoding="UTF-8" standalone="yes"?>
<Relationships xmlns="http://schemas.openxmlformats.org/package/2006/relationships"><Relationship Id="rId8" Type="http://schemas.openxmlformats.org/officeDocument/2006/relationships/image" Target="../media/image75.png"/><Relationship Id="rId13" Type="http://schemas.openxmlformats.org/officeDocument/2006/relationships/image" Target="../media/image80.png"/><Relationship Id="rId3" Type="http://schemas.openxmlformats.org/officeDocument/2006/relationships/image" Target="../media/image71.png"/><Relationship Id="rId7" Type="http://schemas.openxmlformats.org/officeDocument/2006/relationships/image" Target="../media/image74.png"/><Relationship Id="rId12" Type="http://schemas.openxmlformats.org/officeDocument/2006/relationships/image" Target="../media/image79.png"/><Relationship Id="rId2" Type="http://schemas.openxmlformats.org/officeDocument/2006/relationships/image" Target="../media/image70.png"/><Relationship Id="rId1" Type="http://schemas.openxmlformats.org/officeDocument/2006/relationships/slideLayout" Target="../slideLayouts/slideLayout2.xml"/><Relationship Id="rId6" Type="http://schemas.openxmlformats.org/officeDocument/2006/relationships/image" Target="../media/image73.png"/><Relationship Id="rId11" Type="http://schemas.openxmlformats.org/officeDocument/2006/relationships/image" Target="../media/image78.png"/><Relationship Id="rId5" Type="http://schemas.openxmlformats.org/officeDocument/2006/relationships/image" Target="../media/image72.png"/><Relationship Id="rId10" Type="http://schemas.openxmlformats.org/officeDocument/2006/relationships/image" Target="../media/image77.png"/><Relationship Id="rId4" Type="http://schemas.openxmlformats.org/officeDocument/2006/relationships/image" Target="../media/image5.png"/><Relationship Id="rId9" Type="http://schemas.openxmlformats.org/officeDocument/2006/relationships/image" Target="../media/image76.png"/></Relationships>
</file>

<file path=ppt/slides/_rels/slide6.xml.rels><?xml version="1.0" encoding="UTF-8" standalone="yes"?>
<Relationships xmlns="http://schemas.openxmlformats.org/package/2006/relationships"><Relationship Id="rId8" Type="http://schemas.openxmlformats.org/officeDocument/2006/relationships/image" Target="../media/image86.png"/><Relationship Id="rId13" Type="http://schemas.openxmlformats.org/officeDocument/2006/relationships/image" Target="../media/image91.png"/><Relationship Id="rId3" Type="http://schemas.openxmlformats.org/officeDocument/2006/relationships/image" Target="../media/image81.png"/><Relationship Id="rId7" Type="http://schemas.openxmlformats.org/officeDocument/2006/relationships/image" Target="../media/image85.png"/><Relationship Id="rId12" Type="http://schemas.openxmlformats.org/officeDocument/2006/relationships/image" Target="../media/image90.png"/><Relationship Id="rId17" Type="http://schemas.openxmlformats.org/officeDocument/2006/relationships/image" Target="../media/image92.png"/><Relationship Id="rId2" Type="http://schemas.openxmlformats.org/officeDocument/2006/relationships/image" Target="../media/image3.png"/><Relationship Id="rId16" Type="http://schemas.openxmlformats.org/officeDocument/2006/relationships/image" Target="../media/image67.png"/><Relationship Id="rId1" Type="http://schemas.openxmlformats.org/officeDocument/2006/relationships/slideLayout" Target="../slideLayouts/slideLayout2.xml"/><Relationship Id="rId6" Type="http://schemas.openxmlformats.org/officeDocument/2006/relationships/image" Target="../media/image84.png"/><Relationship Id="rId11" Type="http://schemas.openxmlformats.org/officeDocument/2006/relationships/image" Target="../media/image89.png"/><Relationship Id="rId5" Type="http://schemas.openxmlformats.org/officeDocument/2006/relationships/image" Target="../media/image83.png"/><Relationship Id="rId15" Type="http://schemas.openxmlformats.org/officeDocument/2006/relationships/image" Target="../media/image62.png"/><Relationship Id="rId10" Type="http://schemas.openxmlformats.org/officeDocument/2006/relationships/image" Target="../media/image88.png"/><Relationship Id="rId4" Type="http://schemas.openxmlformats.org/officeDocument/2006/relationships/image" Target="../media/image82.png"/><Relationship Id="rId9" Type="http://schemas.openxmlformats.org/officeDocument/2006/relationships/image" Target="../media/image87.png"/><Relationship Id="rId14" Type="http://schemas.openxmlformats.org/officeDocument/2006/relationships/image" Target="../media/image60.png"/></Relationships>
</file>

<file path=ppt/slides/_rels/slide7.xml.rels><?xml version="1.0" encoding="UTF-8" standalone="yes"?>
<Relationships xmlns="http://schemas.openxmlformats.org/package/2006/relationships"><Relationship Id="rId3" Type="http://schemas.openxmlformats.org/officeDocument/2006/relationships/image" Target="../media/image94.png"/><Relationship Id="rId2" Type="http://schemas.openxmlformats.org/officeDocument/2006/relationships/image" Target="../media/image93.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96.png"/><Relationship Id="rId4" Type="http://schemas.openxmlformats.org/officeDocument/2006/relationships/image" Target="../media/image95.png"/></Relationships>
</file>

<file path=ppt/slides/_rels/slide8.xml.rels><?xml version="1.0" encoding="UTF-8" standalone="yes"?>
<Relationships xmlns="http://schemas.openxmlformats.org/package/2006/relationships"><Relationship Id="rId8" Type="http://schemas.openxmlformats.org/officeDocument/2006/relationships/image" Target="../media/image102.png"/><Relationship Id="rId3" Type="http://schemas.openxmlformats.org/officeDocument/2006/relationships/image" Target="../media/image970.png"/><Relationship Id="rId7" Type="http://schemas.openxmlformats.org/officeDocument/2006/relationships/image" Target="../media/image101.png"/><Relationship Id="rId12" Type="http://schemas.openxmlformats.org/officeDocument/2006/relationships/image" Target="../media/image106.png"/><Relationship Id="rId2" Type="http://schemas.openxmlformats.org/officeDocument/2006/relationships/image" Target="../media/image98.png"/><Relationship Id="rId1" Type="http://schemas.openxmlformats.org/officeDocument/2006/relationships/slideLayout" Target="../slideLayouts/slideLayout2.xml"/><Relationship Id="rId6" Type="http://schemas.openxmlformats.org/officeDocument/2006/relationships/image" Target="../media/image100.png"/><Relationship Id="rId11" Type="http://schemas.openxmlformats.org/officeDocument/2006/relationships/image" Target="../media/image105.png"/><Relationship Id="rId5" Type="http://schemas.openxmlformats.org/officeDocument/2006/relationships/image" Target="../media/image99.png"/><Relationship Id="rId10" Type="http://schemas.openxmlformats.org/officeDocument/2006/relationships/image" Target="../media/image104.png"/><Relationship Id="rId4" Type="http://schemas.openxmlformats.org/officeDocument/2006/relationships/image" Target="../media/image980.png"/><Relationship Id="rId9" Type="http://schemas.openxmlformats.org/officeDocument/2006/relationships/image" Target="../media/image103.png"/></Relationships>
</file>

<file path=ppt/slides/_rels/slide9.xml.rels><?xml version="1.0" encoding="UTF-8" standalone="yes"?>
<Relationships xmlns="http://schemas.openxmlformats.org/package/2006/relationships"><Relationship Id="rId8" Type="http://schemas.openxmlformats.org/officeDocument/2006/relationships/image" Target="../media/image108.png"/><Relationship Id="rId13" Type="http://schemas.openxmlformats.org/officeDocument/2006/relationships/image" Target="../media/image113.png"/><Relationship Id="rId18" Type="http://schemas.openxmlformats.org/officeDocument/2006/relationships/image" Target="../media/image116.png"/><Relationship Id="rId3" Type="http://schemas.openxmlformats.org/officeDocument/2006/relationships/image" Target="../media/image820.png"/><Relationship Id="rId7" Type="http://schemas.openxmlformats.org/officeDocument/2006/relationships/image" Target="../media/image1070.png"/><Relationship Id="rId12" Type="http://schemas.openxmlformats.org/officeDocument/2006/relationships/image" Target="../media/image112.png"/><Relationship Id="rId17" Type="http://schemas.openxmlformats.org/officeDocument/2006/relationships/image" Target="../media/image960.png"/><Relationship Id="rId2" Type="http://schemas.openxmlformats.org/officeDocument/2006/relationships/image" Target="../media/image810.png"/><Relationship Id="rId16" Type="http://schemas.openxmlformats.org/officeDocument/2006/relationships/image" Target="../media/image950.png"/><Relationship Id="rId1" Type="http://schemas.openxmlformats.org/officeDocument/2006/relationships/slideLayout" Target="../slideLayouts/slideLayout2.xml"/><Relationship Id="rId6" Type="http://schemas.openxmlformats.org/officeDocument/2006/relationships/image" Target="../media/image107.png"/><Relationship Id="rId11" Type="http://schemas.openxmlformats.org/officeDocument/2006/relationships/image" Target="../media/image111.png"/><Relationship Id="rId5" Type="http://schemas.openxmlformats.org/officeDocument/2006/relationships/image" Target="../media/image840.png"/><Relationship Id="rId15" Type="http://schemas.openxmlformats.org/officeDocument/2006/relationships/image" Target="../media/image115.png"/><Relationship Id="rId10" Type="http://schemas.openxmlformats.org/officeDocument/2006/relationships/image" Target="../media/image110.png"/><Relationship Id="rId19" Type="http://schemas.openxmlformats.org/officeDocument/2006/relationships/image" Target="../media/image117.png"/><Relationship Id="rId4" Type="http://schemas.openxmlformats.org/officeDocument/2006/relationships/image" Target="../media/image830.png"/><Relationship Id="rId9" Type="http://schemas.openxmlformats.org/officeDocument/2006/relationships/image" Target="../media/image109.png"/><Relationship Id="rId14" Type="http://schemas.openxmlformats.org/officeDocument/2006/relationships/image" Target="../media/image1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991544" y="404664"/>
            <a:ext cx="8136904" cy="6192688"/>
          </a:xfrm>
        </p:spPr>
        <p:txBody>
          <a:bodyPr/>
          <a:lstStyle/>
          <a:p>
            <a:pPr marL="45720" indent="0">
              <a:buNone/>
            </a:pPr>
            <a:endParaRPr lang="es-PE" dirty="0" smtClean="0"/>
          </a:p>
          <a:p>
            <a:pPr marL="45720" indent="0">
              <a:buNone/>
            </a:pPr>
            <a:endParaRPr lang="es-PE" dirty="0"/>
          </a:p>
          <a:p>
            <a:pPr marL="45720" indent="0">
              <a:buNone/>
            </a:pPr>
            <a:endParaRPr lang="es-PE" dirty="0" smtClean="0"/>
          </a:p>
          <a:p>
            <a:pPr marL="45720" indent="0">
              <a:buNone/>
            </a:pPr>
            <a:endParaRPr lang="es-PE" dirty="0"/>
          </a:p>
          <a:p>
            <a:pPr marL="45720" indent="0">
              <a:buNone/>
            </a:pPr>
            <a:endParaRPr lang="es-PE" dirty="0" smtClean="0"/>
          </a:p>
          <a:p>
            <a:pPr marL="45720" indent="0">
              <a:buNone/>
            </a:pPr>
            <a:endParaRPr lang="es-PE" dirty="0"/>
          </a:p>
          <a:p>
            <a:pPr marL="45720" indent="0">
              <a:buNone/>
            </a:pPr>
            <a:endParaRPr lang="es-PE" dirty="0" smtClean="0"/>
          </a:p>
          <a:p>
            <a:pPr marL="45720" indent="0" algn="ctr">
              <a:buNone/>
            </a:pPr>
            <a:endParaRPr lang="es-PE" dirty="0" smtClean="0"/>
          </a:p>
          <a:p>
            <a:pPr marL="45720" indent="0" algn="ctr">
              <a:buNone/>
            </a:pPr>
            <a:r>
              <a:rPr lang="es-PE" dirty="0" smtClean="0"/>
              <a:t>FACULTAD DE INGENIERIA MECANICA Y ELECTRICA</a:t>
            </a:r>
          </a:p>
          <a:p>
            <a:pPr marL="45720" indent="0" algn="ctr">
              <a:buNone/>
            </a:pPr>
            <a:r>
              <a:rPr lang="es-PE" sz="1400" dirty="0"/>
              <a:t>ESCUELA DE INGENIERIA MECANICA Y ELECTRICA</a:t>
            </a:r>
          </a:p>
          <a:p>
            <a:pPr marL="45720" indent="0">
              <a:buNone/>
            </a:pPr>
            <a:endParaRPr lang="es-PE" sz="1200" dirty="0"/>
          </a:p>
          <a:p>
            <a:pPr marL="45720" indent="0">
              <a:buNone/>
            </a:pPr>
            <a:r>
              <a:rPr lang="es-PE" dirty="0" smtClean="0"/>
              <a:t>CURSO		: MECANICA APLICADA I</a:t>
            </a:r>
          </a:p>
          <a:p>
            <a:pPr marL="45720" indent="0">
              <a:buNone/>
            </a:pPr>
            <a:endParaRPr lang="es-PE" sz="1200" dirty="0"/>
          </a:p>
          <a:p>
            <a:pPr marL="45720" indent="0">
              <a:buNone/>
            </a:pPr>
            <a:r>
              <a:rPr lang="es-PE" dirty="0" smtClean="0"/>
              <a:t>DOCENTE	: Lic. Carlos HUARCAYA </a:t>
            </a:r>
            <a:r>
              <a:rPr lang="es-PE" dirty="0" smtClean="0"/>
              <a:t>CARHUAYO</a:t>
            </a:r>
          </a:p>
          <a:p>
            <a:pPr marL="45720" indent="0">
              <a:buNone/>
            </a:pPr>
            <a:r>
              <a:rPr lang="es-PE" dirty="0" smtClean="0"/>
              <a:t>                       </a:t>
            </a:r>
            <a:r>
              <a:rPr lang="es-PE" dirty="0" err="1" smtClean="0"/>
              <a:t>Ing</a:t>
            </a:r>
            <a:r>
              <a:rPr lang="es-PE" dirty="0" err="1"/>
              <a:t>°</a:t>
            </a:r>
            <a:r>
              <a:rPr lang="es-PE" dirty="0"/>
              <a:t> Wilder Enrique Román </a:t>
            </a:r>
            <a:r>
              <a:rPr lang="es-PE" dirty="0" err="1"/>
              <a:t>Munive</a:t>
            </a:r>
            <a:endParaRPr lang="es-PE" dirty="0"/>
          </a:p>
        </p:txBody>
      </p:sp>
      <p:pic>
        <p:nvPicPr>
          <p:cNvPr id="4" name="Imagen 3" descr="http://www.unica.edu.pe/transparencia/Universidad/img/escudo.jpg"/>
          <p:cNvPicPr/>
          <p:nvPr/>
        </p:nvPicPr>
        <p:blipFill>
          <a:blip r:embed="rId2">
            <a:extLst>
              <a:ext uri="{28A0092B-C50C-407E-A947-70E740481C1C}">
                <a14:useLocalDpi xmlns:a14="http://schemas.microsoft.com/office/drawing/2010/main" val="0"/>
              </a:ext>
            </a:extLst>
          </a:blip>
          <a:srcRect/>
          <a:stretch>
            <a:fillRect/>
          </a:stretch>
        </p:blipFill>
        <p:spPr bwMode="auto">
          <a:xfrm>
            <a:off x="4223792" y="548680"/>
            <a:ext cx="3240360" cy="2448272"/>
          </a:xfrm>
          <a:prstGeom prst="rect">
            <a:avLst/>
          </a:prstGeom>
          <a:noFill/>
          <a:ln>
            <a:noFill/>
          </a:ln>
        </p:spPr>
      </p:pic>
    </p:spTree>
    <p:extLst>
      <p:ext uri="{BB962C8B-B14F-4D97-AF65-F5344CB8AC3E}">
        <p14:creationId xmlns:p14="http://schemas.microsoft.com/office/powerpoint/2010/main" val="37845907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 calcmode="lin" valueType="num">
                                      <p:cBhvr additive="base">
                                        <p:cTn id="1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anim calcmode="lin" valueType="num">
                                      <p:cBhvr additive="base">
                                        <p:cTn id="1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
                                            <p:txEl>
                                              <p:pRg st="11" end="11"/>
                                            </p:txEl>
                                          </p:spTgt>
                                        </p:tgtEl>
                                        <p:attrNameLst>
                                          <p:attrName>style.visibility</p:attrName>
                                        </p:attrNameLst>
                                      </p:cBhvr>
                                      <p:to>
                                        <p:strVal val="visible"/>
                                      </p:to>
                                    </p:set>
                                    <p:anim calcmode="lin" valueType="num">
                                      <p:cBhvr additive="base">
                                        <p:cTn id="22"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anim calcmode="lin" valueType="num">
                                      <p:cBhvr additive="base">
                                        <p:cTn id="2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14" end="14"/>
                                            </p:txEl>
                                          </p:spTgt>
                                        </p:tgtEl>
                                        <p:attrNameLst>
                                          <p:attrName>style.visibility</p:attrName>
                                        </p:attrNameLst>
                                      </p:cBhvr>
                                      <p:to>
                                        <p:strVal val="visible"/>
                                      </p:to>
                                    </p:set>
                                    <p:anim calcmode="lin" valueType="num">
                                      <p:cBhvr additive="base">
                                        <p:cTn id="33"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622739" y="272276"/>
            <a:ext cx="9916731" cy="369332"/>
          </a:xfrm>
          <a:prstGeom prst="rect">
            <a:avLst/>
          </a:prstGeom>
        </p:spPr>
        <p:txBody>
          <a:bodyPr wrap="square">
            <a:spAutoFit/>
          </a:bodyPr>
          <a:lstStyle/>
          <a:p>
            <a:r>
              <a:rPr lang="es-PE" dirty="0"/>
              <a:t>5</a:t>
            </a:r>
            <a:r>
              <a:rPr lang="es-PE" dirty="0" smtClean="0"/>
              <a:t>.-</a:t>
            </a:r>
            <a:endParaRPr lang="es-ES" dirty="0"/>
          </a:p>
        </p:txBody>
      </p:sp>
    </p:spTree>
    <p:extLst>
      <p:ext uri="{BB962C8B-B14F-4D97-AF65-F5344CB8AC3E}">
        <p14:creationId xmlns:p14="http://schemas.microsoft.com/office/powerpoint/2010/main" val="1479757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078616" y="1867437"/>
            <a:ext cx="7984336" cy="2408349"/>
          </a:xfrm>
        </p:spPr>
        <p:txBody>
          <a:bodyPr>
            <a:prstTxWarp prst="textTriangleInverted">
              <a:avLst/>
            </a:prstTxWarp>
            <a:normAutofit/>
          </a:bodyPr>
          <a:lstStyle/>
          <a:p>
            <a:r>
              <a:rPr lang="es-PE" sz="8800" dirty="0" smtClean="0">
                <a:solidFill>
                  <a:schemeClr val="accent5">
                    <a:lumMod val="50000"/>
                  </a:schemeClr>
                </a:solidFill>
                <a:effectLst>
                  <a:reflection blurRad="6350" stA="60000" endA="900" endPos="60000" dist="60007" dir="5400000" sy="-100000" algn="bl" rotWithShape="0"/>
                </a:effectLst>
                <a:latin typeface="Algerian" pitchFamily="82" charset="0"/>
              </a:rPr>
              <a:t>ELASTICIDAD</a:t>
            </a:r>
            <a:endParaRPr lang="es-PE" sz="8800" dirty="0">
              <a:solidFill>
                <a:schemeClr val="accent5">
                  <a:lumMod val="50000"/>
                </a:schemeClr>
              </a:solidFill>
              <a:effectLst>
                <a:reflection blurRad="6350" stA="60000" endA="900" endPos="60000" dist="60007" dir="5400000" sy="-100000" algn="bl" rotWithShape="0"/>
              </a:effectLst>
              <a:latin typeface="Algerian" pitchFamily="82" charset="0"/>
            </a:endParaRPr>
          </a:p>
        </p:txBody>
      </p:sp>
    </p:spTree>
    <p:extLst>
      <p:ext uri="{BB962C8B-B14F-4D97-AF65-F5344CB8AC3E}">
        <p14:creationId xmlns:p14="http://schemas.microsoft.com/office/powerpoint/2010/main" val="25153541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443513" y="270456"/>
            <a:ext cx="10515600" cy="6379726"/>
          </a:xfrm>
        </p:spPr>
        <p:txBody>
          <a:bodyPr>
            <a:normAutofit/>
          </a:bodyPr>
          <a:lstStyle/>
          <a:p>
            <a:pPr marL="0" indent="0" algn="just">
              <a:buNone/>
            </a:pPr>
            <a:r>
              <a:rPr lang="es-PE" b="1" dirty="0" smtClean="0">
                <a:solidFill>
                  <a:schemeClr val="tx1"/>
                </a:solidFill>
              </a:rPr>
              <a:t>b) Deformación lateral cortante </a:t>
            </a:r>
            <a:r>
              <a:rPr lang="es-PE" b="1" dirty="0">
                <a:solidFill>
                  <a:schemeClr val="tx1"/>
                </a:solidFill>
              </a:rPr>
              <a:t>o </a:t>
            </a:r>
            <a:r>
              <a:rPr lang="es-PE" b="1" dirty="0" err="1">
                <a:solidFill>
                  <a:schemeClr val="tx1"/>
                </a:solidFill>
              </a:rPr>
              <a:t>cizalladura</a:t>
            </a:r>
            <a:r>
              <a:rPr lang="es-PE" dirty="0" smtClean="0">
                <a:solidFill>
                  <a:schemeClr val="tx1"/>
                </a:solidFill>
              </a:rPr>
              <a:t>.-</a:t>
            </a:r>
            <a:r>
              <a:rPr lang="es-PE" dirty="0" smtClean="0"/>
              <a:t>. Esta </a:t>
            </a:r>
            <a:r>
              <a:rPr lang="es-PE" dirty="0"/>
              <a:t>deformación se </a:t>
            </a:r>
            <a:r>
              <a:rPr lang="es-PE" dirty="0" smtClean="0"/>
              <a:t>produce cuando </a:t>
            </a:r>
            <a:r>
              <a:rPr lang="es-PE" dirty="0"/>
              <a:t>se aplican </a:t>
            </a:r>
            <a:r>
              <a:rPr lang="es-PE" dirty="0" smtClean="0"/>
              <a:t>fuerzas </a:t>
            </a:r>
            <a:r>
              <a:rPr lang="es-PE" dirty="0"/>
              <a:t>opuestas </a:t>
            </a:r>
            <a:r>
              <a:rPr lang="es-PE" dirty="0" smtClean="0"/>
              <a:t>	a las </a:t>
            </a:r>
            <a:r>
              <a:rPr lang="es-PE" dirty="0"/>
              <a:t>dos caras </a:t>
            </a:r>
            <a:r>
              <a:rPr lang="es-PE" dirty="0" smtClean="0"/>
              <a:t>contrarias 	del cuerpo, traduciéndose </a:t>
            </a:r>
            <a:r>
              <a:rPr lang="es-PE" dirty="0"/>
              <a:t>un </a:t>
            </a:r>
            <a:r>
              <a:rPr lang="es-PE" dirty="0" smtClean="0"/>
              <a:t>desplazamiento de </a:t>
            </a:r>
            <a:r>
              <a:rPr lang="es-PE" dirty="0"/>
              <a:t>planos </a:t>
            </a:r>
            <a:r>
              <a:rPr lang="es-PE" dirty="0" smtClean="0"/>
              <a:t>paralelos </a:t>
            </a:r>
            <a:r>
              <a:rPr lang="es-PE" dirty="0"/>
              <a:t>en la </a:t>
            </a:r>
            <a:r>
              <a:rPr lang="es-PE" dirty="0" smtClean="0"/>
              <a:t>dirección de </a:t>
            </a:r>
            <a:r>
              <a:rPr lang="es-PE" dirty="0"/>
              <a:t>la </a:t>
            </a:r>
            <a:r>
              <a:rPr lang="es-PE" dirty="0" smtClean="0"/>
              <a:t>fuerza</a:t>
            </a:r>
          </a:p>
          <a:p>
            <a:pPr marL="0" indent="0" algn="just">
              <a:buNone/>
            </a:pPr>
            <a:endParaRPr lang="es-PE" dirty="0"/>
          </a:p>
          <a:p>
            <a:pPr marL="0" indent="0" algn="just">
              <a:buNone/>
            </a:pPr>
            <a:endParaRPr lang="es-PE" dirty="0" smtClean="0"/>
          </a:p>
          <a:p>
            <a:pPr marL="0" indent="0" algn="just">
              <a:buNone/>
            </a:pPr>
            <a:endParaRPr lang="es-PE" dirty="0"/>
          </a:p>
          <a:p>
            <a:pPr marL="0" indent="0" algn="just">
              <a:buNone/>
            </a:pPr>
            <a:endParaRPr lang="es-PE" dirty="0" smtClean="0"/>
          </a:p>
          <a:p>
            <a:pPr marL="0" indent="0" algn="just">
              <a:buNone/>
            </a:pPr>
            <a:endParaRPr lang="es-PE" sz="2200" dirty="0" smtClean="0"/>
          </a:p>
          <a:p>
            <a:pPr marL="0" indent="0" algn="just">
              <a:buNone/>
            </a:pPr>
            <a:endParaRPr lang="es-PE" sz="2200" dirty="0"/>
          </a:p>
          <a:p>
            <a:pPr marL="0" indent="0" algn="just">
              <a:buNone/>
            </a:pPr>
            <a:endParaRPr lang="es-PE" sz="2000" i="1" dirty="0" smtClean="0">
              <a:latin typeface="Cambria Math" panose="02040503050406030204" pitchFamily="18" charset="0"/>
            </a:endParaRPr>
          </a:p>
          <a:p>
            <a:pPr marL="0" indent="0" algn="just">
              <a:buNone/>
            </a:pPr>
            <a:endParaRPr lang="es-PE" sz="2000" i="1" dirty="0" smtClean="0"/>
          </a:p>
          <a:p>
            <a:pPr marL="0" indent="0" algn="just">
              <a:buNone/>
            </a:pPr>
            <a:endParaRPr lang="es-PE" sz="1700" i="1" dirty="0" smtClean="0"/>
          </a:p>
          <a:p>
            <a:pPr marL="0" indent="0" algn="just">
              <a:buNone/>
            </a:pPr>
            <a:endParaRPr lang="es-PE" sz="2000" i="1" dirty="0" smtClean="0"/>
          </a:p>
          <a:p>
            <a:pPr marL="0" indent="0" algn="just">
              <a:buNone/>
            </a:pPr>
            <a:r>
              <a:rPr lang="es-PE" sz="2000" dirty="0" smtClean="0"/>
              <a:t>		        				</a:t>
            </a:r>
            <a:endParaRPr lang="es-PE" sz="1200" dirty="0"/>
          </a:p>
          <a:p>
            <a:pPr marL="0" indent="0">
              <a:buNone/>
            </a:pPr>
            <a:r>
              <a:rPr lang="es-PE" sz="1200" dirty="0" smtClean="0"/>
              <a:t>					</a:t>
            </a:r>
            <a:endParaRPr lang="es-PE" sz="1100" i="1" dirty="0" smtClean="0">
              <a:latin typeface="Cambria Math" panose="02040503050406030204" pitchFamily="18" charset="0"/>
            </a:endParaRPr>
          </a:p>
          <a:p>
            <a:pPr marL="0" indent="0">
              <a:buNone/>
            </a:pPr>
            <a:endParaRPr lang="es-PE" sz="1400" i="1" dirty="0" smtClean="0">
              <a:latin typeface="Cambria Math" panose="02040503050406030204" pitchFamily="18" charset="0"/>
            </a:endParaRPr>
          </a:p>
          <a:p>
            <a:pPr marL="0" indent="0">
              <a:buNone/>
            </a:pPr>
            <a:endParaRPr lang="es-PE" sz="1600" dirty="0" smtClean="0">
              <a:latin typeface="Cambria Math" panose="02040503050406030204" pitchFamily="18" charset="0"/>
            </a:endParaRPr>
          </a:p>
          <a:p>
            <a:pPr marL="0" indent="0">
              <a:buNone/>
            </a:pPr>
            <a:endParaRPr lang="es-PE" sz="1400" dirty="0"/>
          </a:p>
          <a:p>
            <a:pPr marL="0" indent="0" algn="just">
              <a:buNone/>
            </a:pPr>
            <a:endParaRPr lang="es-PE" sz="2000" dirty="0"/>
          </a:p>
        </p:txBody>
      </p:sp>
      <p:sp>
        <p:nvSpPr>
          <p:cNvPr id="5" name="Arco 4"/>
          <p:cNvSpPr/>
          <p:nvPr/>
        </p:nvSpPr>
        <p:spPr>
          <a:xfrm>
            <a:off x="7338743" y="3031327"/>
            <a:ext cx="386366" cy="12879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E"/>
          </a:p>
        </p:txBody>
      </p:sp>
      <mc:AlternateContent xmlns:mc="http://schemas.openxmlformats.org/markup-compatibility/2006" xmlns:a14="http://schemas.microsoft.com/office/drawing/2010/main">
        <mc:Choice Requires="a14">
          <p:sp>
            <p:nvSpPr>
              <p:cNvPr id="6" name="Rectángulo 5"/>
              <p:cNvSpPr/>
              <p:nvPr/>
            </p:nvSpPr>
            <p:spPr>
              <a:xfrm>
                <a:off x="5580565" y="2458412"/>
                <a:ext cx="42409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PE" i="1">
                          <a:latin typeface="Cambria Math" panose="02040503050406030204" pitchFamily="18" charset="0"/>
                        </a:rPr>
                        <m:t>𝛷</m:t>
                      </m:r>
                    </m:oMath>
                  </m:oMathPara>
                </a14:m>
                <a:endParaRPr lang="es-PE" dirty="0"/>
              </a:p>
            </p:txBody>
          </p:sp>
        </mc:Choice>
        <mc:Fallback xmlns="">
          <p:sp>
            <p:nvSpPr>
              <p:cNvPr id="6" name="Rectángulo 5"/>
              <p:cNvSpPr>
                <a:spLocks noRot="1" noChangeAspect="1" noMove="1" noResize="1" noEditPoints="1" noAdjustHandles="1" noChangeArrowheads="1" noChangeShapeType="1" noTextEdit="1"/>
              </p:cNvSpPr>
              <p:nvPr/>
            </p:nvSpPr>
            <p:spPr>
              <a:xfrm>
                <a:off x="5580565" y="2458412"/>
                <a:ext cx="424090" cy="369332"/>
              </a:xfrm>
              <a:prstGeom prst="rect">
                <a:avLst/>
              </a:prstGeom>
              <a:blipFill>
                <a:blip r:embed="rId2"/>
                <a:stretch>
                  <a:fillRect/>
                </a:stretch>
              </a:blipFill>
            </p:spPr>
            <p:txBody>
              <a:bodyPr/>
              <a:lstStyle/>
              <a:p>
                <a:r>
                  <a:rPr lang="es-ES">
                    <a:noFill/>
                  </a:rPr>
                  <a:t> </a:t>
                </a:r>
              </a:p>
            </p:txBody>
          </p:sp>
        </mc:Fallback>
      </mc:AlternateContent>
      <p:grpSp>
        <p:nvGrpSpPr>
          <p:cNvPr id="8" name="Group 14"/>
          <p:cNvGrpSpPr>
            <a:grpSpLocks/>
          </p:cNvGrpSpPr>
          <p:nvPr/>
        </p:nvGrpSpPr>
        <p:grpSpPr bwMode="auto">
          <a:xfrm>
            <a:off x="4945008" y="4312980"/>
            <a:ext cx="3941415" cy="2337202"/>
            <a:chOff x="113" y="2659"/>
            <a:chExt cx="2495" cy="1560"/>
          </a:xfrm>
        </p:grpSpPr>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 y="2798"/>
              <a:ext cx="2450" cy="1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12"/>
            <p:cNvSpPr txBox="1">
              <a:spLocks noChangeArrowheads="1"/>
            </p:cNvSpPr>
            <p:nvPr/>
          </p:nvSpPr>
          <p:spPr bwMode="auto">
            <a:xfrm>
              <a:off x="113" y="2704"/>
              <a:ext cx="1270" cy="41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s-ES" altLang="es-ES" sz="1800" dirty="0"/>
                <a:t>Esfuerzo de corte  </a:t>
              </a:r>
              <a:r>
                <a:rPr lang="es-ES" altLang="es-ES" sz="1800" dirty="0" smtClean="0"/>
                <a:t>Ft/A</a:t>
              </a:r>
              <a:endParaRPr lang="es-ES" altLang="es-ES" sz="1800" dirty="0"/>
            </a:p>
          </p:txBody>
        </p:sp>
        <p:sp>
          <p:nvSpPr>
            <p:cNvPr id="11" name="Text Box 13"/>
            <p:cNvSpPr txBox="1">
              <a:spLocks noChangeArrowheads="1"/>
            </p:cNvSpPr>
            <p:nvPr/>
          </p:nvSpPr>
          <p:spPr bwMode="auto">
            <a:xfrm>
              <a:off x="1474" y="2659"/>
              <a:ext cx="952" cy="585"/>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r>
                <a:rPr lang="es-ES" altLang="es-ES" sz="1800" dirty="0"/>
                <a:t>Deformación de corte  </a:t>
              </a:r>
              <a:r>
                <a:rPr lang="es-ES" altLang="es-ES" sz="1800" dirty="0">
                  <a:cs typeface="Arial" panose="020B0604020202020204" pitchFamily="34" charset="0"/>
                </a:rPr>
                <a:t>∆</a:t>
              </a:r>
              <a:r>
                <a:rPr lang="es-ES" altLang="es-ES" sz="1800" dirty="0" smtClean="0">
                  <a:cs typeface="Arial" panose="020B0604020202020204" pitchFamily="34" charset="0"/>
                </a:rPr>
                <a:t>X/L</a:t>
              </a:r>
              <a:r>
                <a:rPr lang="es-ES" altLang="es-ES" sz="1800" baseline="-25000" dirty="0" smtClean="0">
                  <a:cs typeface="Arial" panose="020B0604020202020204" pitchFamily="34" charset="0"/>
                </a:rPr>
                <a:t>0</a:t>
              </a:r>
              <a:endParaRPr lang="es-ES" altLang="es-ES" sz="1800" baseline="-25000" dirty="0">
                <a:cs typeface="Arial" panose="020B0604020202020204" pitchFamily="34" charset="0"/>
              </a:endParaRPr>
            </a:p>
          </p:txBody>
        </p:sp>
      </p:grpSp>
      <mc:AlternateContent xmlns:mc="http://schemas.openxmlformats.org/markup-compatibility/2006" xmlns:a14="http://schemas.microsoft.com/office/drawing/2010/main">
        <mc:Choice Requires="a14">
          <p:sp>
            <p:nvSpPr>
              <p:cNvPr id="16" name="Rectángulo 15"/>
              <p:cNvSpPr/>
              <p:nvPr/>
            </p:nvSpPr>
            <p:spPr>
              <a:xfrm>
                <a:off x="3359766" y="1816293"/>
                <a:ext cx="1195921" cy="55335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s-PE" sz="1600" i="1">
                          <a:latin typeface="Cambria Math" panose="02040503050406030204" pitchFamily="18" charset="0"/>
                        </a:rPr>
                        <m:t>𝑇𝑔</m:t>
                      </m:r>
                      <m:r>
                        <a:rPr lang="es-PE" sz="1600" i="1">
                          <a:latin typeface="Cambria Math" panose="02040503050406030204" pitchFamily="18" charset="0"/>
                        </a:rPr>
                        <m:t>𝛷</m:t>
                      </m:r>
                      <m:r>
                        <a:rPr lang="es-PE" sz="1600" i="1">
                          <a:latin typeface="Cambria Math" panose="02040503050406030204" pitchFamily="18" charset="0"/>
                        </a:rPr>
                        <m:t>=</m:t>
                      </m:r>
                      <m:f>
                        <m:fPr>
                          <m:ctrlPr>
                            <a:rPr lang="es-PE" sz="1600" i="1">
                              <a:latin typeface="Cambria Math" panose="02040503050406030204" pitchFamily="18" charset="0"/>
                            </a:rPr>
                          </m:ctrlPr>
                        </m:fPr>
                        <m:num>
                          <m:r>
                            <a:rPr lang="es-PE" sz="1600" i="1">
                              <a:latin typeface="Cambria Math" panose="02040503050406030204" pitchFamily="18" charset="0"/>
                            </a:rPr>
                            <m:t>∆</m:t>
                          </m:r>
                          <m:r>
                            <a:rPr lang="es-PE" sz="1600" i="1">
                              <a:latin typeface="Cambria Math" panose="02040503050406030204" pitchFamily="18" charset="0"/>
                            </a:rPr>
                            <m:t>𝑥</m:t>
                          </m:r>
                        </m:num>
                        <m:den>
                          <m:r>
                            <a:rPr lang="es-PE" sz="1600" i="1">
                              <a:latin typeface="Cambria Math" panose="02040503050406030204" pitchFamily="18" charset="0"/>
                            </a:rPr>
                            <m:t>𝐿</m:t>
                          </m:r>
                        </m:den>
                      </m:f>
                    </m:oMath>
                  </m:oMathPara>
                </a14:m>
                <a:endParaRPr lang="es-PE" sz="1600" dirty="0"/>
              </a:p>
            </p:txBody>
          </p:sp>
        </mc:Choice>
        <mc:Fallback xmlns="">
          <p:sp>
            <p:nvSpPr>
              <p:cNvPr id="16" name="Rectángulo 15"/>
              <p:cNvSpPr>
                <a:spLocks noRot="1" noChangeAspect="1" noMove="1" noResize="1" noEditPoints="1" noAdjustHandles="1" noChangeArrowheads="1" noChangeShapeType="1" noTextEdit="1"/>
              </p:cNvSpPr>
              <p:nvPr/>
            </p:nvSpPr>
            <p:spPr>
              <a:xfrm>
                <a:off x="3359766" y="1816293"/>
                <a:ext cx="1195921" cy="553357"/>
              </a:xfrm>
              <a:prstGeom prst="rect">
                <a:avLst/>
              </a:prstGeom>
              <a:blipFill>
                <a:blip r:embed="rId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3" name="Rectángulo 12"/>
              <p:cNvSpPr/>
              <p:nvPr/>
            </p:nvSpPr>
            <p:spPr>
              <a:xfrm>
                <a:off x="1219660" y="1277447"/>
                <a:ext cx="972446" cy="6090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PE" i="1" smtClean="0">
                              <a:latin typeface="Cambria Math" panose="02040503050406030204" pitchFamily="18" charset="0"/>
                            </a:rPr>
                          </m:ctrlPr>
                        </m:sSubPr>
                        <m:e>
                          <m:r>
                            <a:rPr lang="es-PE" i="1" smtClean="0">
                              <a:latin typeface="Cambria Math" panose="02040503050406030204" pitchFamily="18" charset="0"/>
                              <a:ea typeface="Cambria Math" panose="02040503050406030204" pitchFamily="18" charset="0"/>
                            </a:rPr>
                            <m:t>𝜎</m:t>
                          </m:r>
                        </m:e>
                        <m:sub>
                          <m:r>
                            <a:rPr lang="es-PE" b="0" i="1" smtClean="0">
                              <a:latin typeface="Cambria Math" panose="02040503050406030204" pitchFamily="18" charset="0"/>
                            </a:rPr>
                            <m:t>𝑐</m:t>
                          </m:r>
                        </m:sub>
                      </m:sSub>
                      <m:r>
                        <a:rPr lang="es-PE" i="0">
                          <a:latin typeface="Cambria Math" panose="02040503050406030204" pitchFamily="18" charset="0"/>
                        </a:rPr>
                        <m:t>=</m:t>
                      </m:r>
                      <m:f>
                        <m:fPr>
                          <m:ctrlPr>
                            <a:rPr lang="es-PE" i="1">
                              <a:latin typeface="Cambria Math" panose="02040503050406030204" pitchFamily="18" charset="0"/>
                            </a:rPr>
                          </m:ctrlPr>
                        </m:fPr>
                        <m:num>
                          <m:sSub>
                            <m:sSubPr>
                              <m:ctrlPr>
                                <a:rPr lang="es-PE" i="1">
                                  <a:latin typeface="Cambria Math" panose="02040503050406030204" pitchFamily="18" charset="0"/>
                                </a:rPr>
                              </m:ctrlPr>
                            </m:sSubPr>
                            <m:e>
                              <m:r>
                                <a:rPr lang="es-PE" i="1">
                                  <a:latin typeface="Cambria Math" panose="02040503050406030204" pitchFamily="18" charset="0"/>
                                </a:rPr>
                                <m:t>𝐹</m:t>
                              </m:r>
                            </m:e>
                            <m:sub>
                              <m:r>
                                <a:rPr lang="es-PE" i="1">
                                  <a:latin typeface="Cambria Math" panose="02040503050406030204" pitchFamily="18" charset="0"/>
                                </a:rPr>
                                <m:t>𝑡</m:t>
                              </m:r>
                            </m:sub>
                          </m:sSub>
                        </m:num>
                        <m:den>
                          <m:r>
                            <a:rPr lang="es-PE" i="1">
                              <a:latin typeface="Cambria Math" panose="02040503050406030204" pitchFamily="18" charset="0"/>
                            </a:rPr>
                            <m:t>𝐴</m:t>
                          </m:r>
                        </m:den>
                      </m:f>
                    </m:oMath>
                  </m:oMathPara>
                </a14:m>
                <a:endParaRPr lang="es-PE" dirty="0"/>
              </a:p>
            </p:txBody>
          </p:sp>
        </mc:Choice>
        <mc:Fallback xmlns="">
          <p:sp>
            <p:nvSpPr>
              <p:cNvPr id="13" name="Rectángulo 12"/>
              <p:cNvSpPr>
                <a:spLocks noRot="1" noChangeAspect="1" noMove="1" noResize="1" noEditPoints="1" noAdjustHandles="1" noChangeArrowheads="1" noChangeShapeType="1" noTextEdit="1"/>
              </p:cNvSpPr>
              <p:nvPr/>
            </p:nvSpPr>
            <p:spPr>
              <a:xfrm>
                <a:off x="1219660" y="1277447"/>
                <a:ext cx="972446" cy="609077"/>
              </a:xfrm>
              <a:prstGeom prst="rect">
                <a:avLst/>
              </a:prstGeom>
              <a:blipFill>
                <a:blip r:embed="rId5"/>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8" name="Rectángulo 17"/>
              <p:cNvSpPr/>
              <p:nvPr/>
            </p:nvSpPr>
            <p:spPr>
              <a:xfrm>
                <a:off x="1172083" y="3555833"/>
                <a:ext cx="1266052"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PE" sz="2000" i="1">
                              <a:latin typeface="Cambria Math" panose="02040503050406030204" pitchFamily="18" charset="0"/>
                            </a:rPr>
                          </m:ctrlPr>
                        </m:sSubPr>
                        <m:e>
                          <m:r>
                            <a:rPr lang="es-PE" sz="2000" i="1">
                              <a:latin typeface="Cambria Math" panose="02040503050406030204" pitchFamily="18" charset="0"/>
                            </a:rPr>
                            <m:t>𝜎</m:t>
                          </m:r>
                        </m:e>
                        <m:sub>
                          <m:r>
                            <a:rPr lang="es-PE" sz="2000" i="1">
                              <a:latin typeface="Cambria Math" panose="02040503050406030204" pitchFamily="18" charset="0"/>
                            </a:rPr>
                            <m:t>𝑐</m:t>
                          </m:r>
                        </m:sub>
                      </m:sSub>
                      <m:r>
                        <a:rPr lang="es-PE" sz="2000" i="0">
                          <a:latin typeface="Cambria Math" panose="02040503050406030204" pitchFamily="18" charset="0"/>
                        </a:rPr>
                        <m:t>=</m:t>
                      </m:r>
                      <m:r>
                        <a:rPr lang="es-PE" sz="2000" i="1">
                          <a:latin typeface="Cambria Math" panose="02040503050406030204" pitchFamily="18" charset="0"/>
                        </a:rPr>
                        <m:t>𝑛</m:t>
                      </m:r>
                      <m:r>
                        <a:rPr lang="es-PE" sz="2000" i="0">
                          <a:latin typeface="Cambria Math" panose="02040503050406030204" pitchFamily="18" charset="0"/>
                        </a:rPr>
                        <m:t> </m:t>
                      </m:r>
                      <m:sSub>
                        <m:sSubPr>
                          <m:ctrlPr>
                            <a:rPr lang="es-PE" sz="2000" i="1">
                              <a:latin typeface="Cambria Math" panose="02040503050406030204" pitchFamily="18" charset="0"/>
                            </a:rPr>
                          </m:ctrlPr>
                        </m:sSubPr>
                        <m:e>
                          <m:r>
                            <a:rPr lang="es-PE" sz="2000" i="1">
                              <a:latin typeface="Cambria Math" panose="02040503050406030204" pitchFamily="18" charset="0"/>
                            </a:rPr>
                            <m:t>𝜀</m:t>
                          </m:r>
                        </m:e>
                        <m:sub>
                          <m:r>
                            <a:rPr lang="es-PE" sz="2000" i="1">
                              <a:latin typeface="Cambria Math" panose="02040503050406030204" pitchFamily="18" charset="0"/>
                            </a:rPr>
                            <m:t>𝑐</m:t>
                          </m:r>
                        </m:sub>
                      </m:sSub>
                    </m:oMath>
                  </m:oMathPara>
                </a14:m>
                <a:endParaRPr lang="es-PE" sz="2000" dirty="0"/>
              </a:p>
            </p:txBody>
          </p:sp>
        </mc:Choice>
        <mc:Fallback xmlns="">
          <p:sp>
            <p:nvSpPr>
              <p:cNvPr id="18" name="Rectángulo 17"/>
              <p:cNvSpPr>
                <a:spLocks noRot="1" noChangeAspect="1" noMove="1" noResize="1" noEditPoints="1" noAdjustHandles="1" noChangeArrowheads="1" noChangeShapeType="1" noTextEdit="1"/>
              </p:cNvSpPr>
              <p:nvPr/>
            </p:nvSpPr>
            <p:spPr>
              <a:xfrm>
                <a:off x="1172083" y="3555833"/>
                <a:ext cx="1266052" cy="400110"/>
              </a:xfrm>
              <a:prstGeom prst="rect">
                <a:avLst/>
              </a:prstGeom>
              <a:blipFill>
                <a:blip r:embed="rId6"/>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0" name="Rectángulo 19"/>
              <p:cNvSpPr/>
              <p:nvPr/>
            </p:nvSpPr>
            <p:spPr>
              <a:xfrm>
                <a:off x="868717" y="4251249"/>
                <a:ext cx="1741759" cy="714683"/>
              </a:xfrm>
              <a:prstGeom prst="rect">
                <a:avLst/>
              </a:prstGeom>
              <a:solidFill>
                <a:schemeClr val="accent2"/>
              </a:solidFill>
            </p:spPr>
            <p:txBody>
              <a:bodyPr wrap="none">
                <a:spAutoFit/>
              </a:bodyPr>
              <a:lstStyle/>
              <a:p>
                <a:pPr/>
                <a14:m>
                  <m:oMathPara xmlns:m="http://schemas.openxmlformats.org/officeDocument/2006/math">
                    <m:oMathParaPr>
                      <m:jc m:val="centerGroup"/>
                    </m:oMathParaPr>
                    <m:oMath xmlns:m="http://schemas.openxmlformats.org/officeDocument/2006/math">
                      <m:d>
                        <m:dPr>
                          <m:ctrlPr>
                            <a:rPr lang="es-PE" i="1">
                              <a:latin typeface="Cambria Math" panose="02040503050406030204" pitchFamily="18" charset="0"/>
                            </a:rPr>
                          </m:ctrlPr>
                        </m:dPr>
                        <m:e>
                          <m:f>
                            <m:fPr>
                              <m:ctrlPr>
                                <a:rPr lang="es-PE" i="1">
                                  <a:latin typeface="Cambria Math" panose="02040503050406030204" pitchFamily="18" charset="0"/>
                                </a:rPr>
                              </m:ctrlPr>
                            </m:fPr>
                            <m:num>
                              <m:sSub>
                                <m:sSubPr>
                                  <m:ctrlPr>
                                    <a:rPr lang="es-PE" i="1">
                                      <a:latin typeface="Cambria Math" panose="02040503050406030204" pitchFamily="18" charset="0"/>
                                    </a:rPr>
                                  </m:ctrlPr>
                                </m:sSubPr>
                                <m:e>
                                  <m:r>
                                    <a:rPr lang="es-PE" i="1">
                                      <a:latin typeface="Cambria Math" panose="02040503050406030204" pitchFamily="18" charset="0"/>
                                    </a:rPr>
                                    <m:t>𝐹</m:t>
                                  </m:r>
                                </m:e>
                                <m:sub>
                                  <m:r>
                                    <a:rPr lang="es-PE" i="1">
                                      <a:latin typeface="Cambria Math" panose="02040503050406030204" pitchFamily="18" charset="0"/>
                                    </a:rPr>
                                    <m:t>𝑡</m:t>
                                  </m:r>
                                </m:sub>
                              </m:sSub>
                            </m:num>
                            <m:den>
                              <m:r>
                                <a:rPr lang="es-PE" i="1">
                                  <a:latin typeface="Cambria Math" panose="02040503050406030204" pitchFamily="18" charset="0"/>
                                </a:rPr>
                                <m:t>𝐴</m:t>
                              </m:r>
                            </m:den>
                          </m:f>
                        </m:e>
                      </m:d>
                      <m:r>
                        <a:rPr lang="es-PE" i="0">
                          <a:latin typeface="Cambria Math" panose="02040503050406030204" pitchFamily="18" charset="0"/>
                        </a:rPr>
                        <m:t>=</m:t>
                      </m:r>
                      <m:r>
                        <a:rPr lang="es-PE" i="1">
                          <a:latin typeface="Cambria Math" panose="02040503050406030204" pitchFamily="18" charset="0"/>
                        </a:rPr>
                        <m:t>𝑛</m:t>
                      </m:r>
                      <m:r>
                        <a:rPr lang="es-PE" i="0">
                          <a:latin typeface="Cambria Math" panose="02040503050406030204" pitchFamily="18" charset="0"/>
                        </a:rPr>
                        <m:t> </m:t>
                      </m:r>
                      <m:d>
                        <m:dPr>
                          <m:ctrlPr>
                            <a:rPr lang="es-PE" i="1">
                              <a:latin typeface="Cambria Math" panose="02040503050406030204" pitchFamily="18" charset="0"/>
                            </a:rPr>
                          </m:ctrlPr>
                        </m:dPr>
                        <m:e>
                          <m:f>
                            <m:fPr>
                              <m:ctrlPr>
                                <a:rPr lang="es-PE" i="1">
                                  <a:latin typeface="Cambria Math" panose="02040503050406030204" pitchFamily="18" charset="0"/>
                                </a:rPr>
                              </m:ctrlPr>
                            </m:fPr>
                            <m:num>
                              <m:r>
                                <a:rPr lang="es-PE">
                                  <a:latin typeface="Cambria Math" panose="02040503050406030204" pitchFamily="18" charset="0"/>
                                </a:rPr>
                                <m:t>∆</m:t>
                              </m:r>
                              <m:r>
                                <a:rPr lang="es-PE" i="1">
                                  <a:latin typeface="Cambria Math" panose="02040503050406030204" pitchFamily="18" charset="0"/>
                                </a:rPr>
                                <m:t>𝑥</m:t>
                              </m:r>
                            </m:num>
                            <m:den>
                              <m:r>
                                <a:rPr lang="es-PE" i="1">
                                  <a:latin typeface="Cambria Math" panose="02040503050406030204" pitchFamily="18" charset="0"/>
                                </a:rPr>
                                <m:t>𝐿</m:t>
                              </m:r>
                            </m:den>
                          </m:f>
                        </m:e>
                      </m:d>
                    </m:oMath>
                  </m:oMathPara>
                </a14:m>
                <a:endParaRPr lang="es-PE" dirty="0"/>
              </a:p>
            </p:txBody>
          </p:sp>
        </mc:Choice>
        <mc:Fallback xmlns="">
          <p:sp>
            <p:nvSpPr>
              <p:cNvPr id="20" name="Rectángulo 19"/>
              <p:cNvSpPr>
                <a:spLocks noRot="1" noChangeAspect="1" noMove="1" noResize="1" noEditPoints="1" noAdjustHandles="1" noChangeArrowheads="1" noChangeShapeType="1" noTextEdit="1"/>
              </p:cNvSpPr>
              <p:nvPr/>
            </p:nvSpPr>
            <p:spPr>
              <a:xfrm>
                <a:off x="868717" y="4251249"/>
                <a:ext cx="1741759" cy="714683"/>
              </a:xfrm>
              <a:prstGeom prst="rect">
                <a:avLst/>
              </a:prstGeom>
              <a:blipFill>
                <a:blip r:embed="rId7"/>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1" name="Rectángulo 20"/>
              <p:cNvSpPr/>
              <p:nvPr/>
            </p:nvSpPr>
            <p:spPr>
              <a:xfrm>
                <a:off x="554125" y="5696075"/>
                <a:ext cx="2255938" cy="58477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PE" sz="1600" i="1" smtClean="0">
                          <a:latin typeface="Cambria Math" panose="02040503050406030204" pitchFamily="18" charset="0"/>
                        </a:rPr>
                        <m:t>𝑛</m:t>
                      </m:r>
                      <m:r>
                        <a:rPr lang="es-PE" sz="1600" i="0">
                          <a:latin typeface="Cambria Math" panose="02040503050406030204" pitchFamily="18" charset="0"/>
                        </a:rPr>
                        <m:t>:</m:t>
                      </m:r>
                      <m:r>
                        <a:rPr lang="es-PE" sz="1600" i="1">
                          <a:latin typeface="Cambria Math" panose="02040503050406030204" pitchFamily="18" charset="0"/>
                        </a:rPr>
                        <m:t>𝑀𝑜𝑑𝑢𝑙𝑜</m:t>
                      </m:r>
                      <m:r>
                        <a:rPr lang="es-PE" sz="1600" i="0">
                          <a:latin typeface="Cambria Math" panose="02040503050406030204" pitchFamily="18" charset="0"/>
                        </a:rPr>
                        <m:t> </m:t>
                      </m:r>
                      <m:r>
                        <a:rPr lang="es-PE" sz="1600" i="1">
                          <a:latin typeface="Cambria Math" panose="02040503050406030204" pitchFamily="18" charset="0"/>
                        </a:rPr>
                        <m:t>𝑑𝑒</m:t>
                      </m:r>
                      <m:r>
                        <a:rPr lang="es-PE" sz="1600" i="0">
                          <a:latin typeface="Cambria Math" panose="02040503050406030204" pitchFamily="18" charset="0"/>
                        </a:rPr>
                        <m:t> </m:t>
                      </m:r>
                      <m:r>
                        <m:rPr>
                          <m:sty m:val="p"/>
                        </m:rPr>
                        <a:rPr lang="es-PE" sz="1600" b="0" i="0" smtClean="0">
                          <a:latin typeface="Cambria Math" panose="02040503050406030204" pitchFamily="18" charset="0"/>
                        </a:rPr>
                        <m:t>Rigidez</m:t>
                      </m:r>
                      <m:r>
                        <a:rPr lang="es-PE" sz="1600" b="0" i="0" smtClean="0">
                          <a:latin typeface="Cambria Math" panose="02040503050406030204" pitchFamily="18" charset="0"/>
                        </a:rPr>
                        <m:t> </m:t>
                      </m:r>
                      <m:r>
                        <m:rPr>
                          <m:sty m:val="p"/>
                        </m:rPr>
                        <a:rPr lang="es-PE" sz="1600" b="0" i="0" smtClean="0">
                          <a:latin typeface="Cambria Math" panose="02040503050406030204" pitchFamily="18" charset="0"/>
                        </a:rPr>
                        <m:t>o</m:t>
                      </m:r>
                    </m:oMath>
                  </m:oMathPara>
                </a14:m>
                <a:endParaRPr lang="es-PE" sz="1600" b="0" i="0" dirty="0" smtClean="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s-PE" sz="1600" b="0" i="0" smtClean="0">
                          <a:latin typeface="Cambria Math" panose="02040503050406030204" pitchFamily="18" charset="0"/>
                        </a:rPr>
                        <m:t> </m:t>
                      </m:r>
                      <m:r>
                        <m:rPr>
                          <m:sty m:val="p"/>
                        </m:rPr>
                        <a:rPr lang="es-PE" sz="1600" b="0" i="0" smtClean="0">
                          <a:latin typeface="Cambria Math" panose="02040503050406030204" pitchFamily="18" charset="0"/>
                        </a:rPr>
                        <m:t>cizalladura</m:t>
                      </m:r>
                    </m:oMath>
                  </m:oMathPara>
                </a14:m>
                <a:endParaRPr lang="es-PE" sz="1600" dirty="0" smtClean="0"/>
              </a:p>
            </p:txBody>
          </p:sp>
        </mc:Choice>
        <mc:Fallback xmlns="">
          <p:sp>
            <p:nvSpPr>
              <p:cNvPr id="21" name="Rectángulo 20"/>
              <p:cNvSpPr>
                <a:spLocks noRot="1" noChangeAspect="1" noMove="1" noResize="1" noEditPoints="1" noAdjustHandles="1" noChangeArrowheads="1" noChangeShapeType="1" noTextEdit="1"/>
              </p:cNvSpPr>
              <p:nvPr/>
            </p:nvSpPr>
            <p:spPr>
              <a:xfrm>
                <a:off x="554125" y="5696075"/>
                <a:ext cx="2255938" cy="584775"/>
              </a:xfrm>
              <a:prstGeom prst="rect">
                <a:avLst/>
              </a:prstGeom>
              <a:blipFill>
                <a:blip r:embed="rId8"/>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2" name="Rectángulo 21"/>
              <p:cNvSpPr/>
              <p:nvPr/>
            </p:nvSpPr>
            <p:spPr>
              <a:xfrm>
                <a:off x="1172083" y="2126795"/>
                <a:ext cx="1020023"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PE" i="1">
                              <a:latin typeface="Cambria Math" panose="02040503050406030204" pitchFamily="18" charset="0"/>
                            </a:rPr>
                          </m:ctrlPr>
                        </m:sSubPr>
                        <m:e>
                          <m:r>
                            <a:rPr lang="es-PE" i="1">
                              <a:latin typeface="Cambria Math" panose="02040503050406030204" pitchFamily="18" charset="0"/>
                            </a:rPr>
                            <m:t>𝜀</m:t>
                          </m:r>
                        </m:e>
                        <m:sub>
                          <m:r>
                            <a:rPr lang="es-PE" i="1">
                              <a:latin typeface="Cambria Math" panose="02040503050406030204" pitchFamily="18" charset="0"/>
                            </a:rPr>
                            <m:t>𝑐</m:t>
                          </m:r>
                        </m:sub>
                      </m:sSub>
                      <m:r>
                        <a:rPr lang="es-PE" i="0">
                          <a:latin typeface="Cambria Math" panose="02040503050406030204" pitchFamily="18" charset="0"/>
                        </a:rPr>
                        <m:t>=</m:t>
                      </m:r>
                      <m:f>
                        <m:fPr>
                          <m:ctrlPr>
                            <a:rPr lang="es-PE" i="1">
                              <a:latin typeface="Cambria Math" panose="02040503050406030204" pitchFamily="18" charset="0"/>
                            </a:rPr>
                          </m:ctrlPr>
                        </m:fPr>
                        <m:num>
                          <m:r>
                            <a:rPr lang="es-PE" i="0">
                              <a:latin typeface="Cambria Math" panose="02040503050406030204" pitchFamily="18" charset="0"/>
                            </a:rPr>
                            <m:t>∆</m:t>
                          </m:r>
                          <m:r>
                            <a:rPr lang="es-PE" i="1">
                              <a:latin typeface="Cambria Math" panose="02040503050406030204" pitchFamily="18" charset="0"/>
                            </a:rPr>
                            <m:t>𝑥</m:t>
                          </m:r>
                        </m:num>
                        <m:den>
                          <m:r>
                            <a:rPr lang="es-PE" i="1">
                              <a:latin typeface="Cambria Math" panose="02040503050406030204" pitchFamily="18" charset="0"/>
                            </a:rPr>
                            <m:t>𝐿</m:t>
                          </m:r>
                        </m:den>
                      </m:f>
                    </m:oMath>
                  </m:oMathPara>
                </a14:m>
                <a:endParaRPr lang="es-PE" dirty="0"/>
              </a:p>
            </p:txBody>
          </p:sp>
        </mc:Choice>
        <mc:Fallback xmlns="">
          <p:sp>
            <p:nvSpPr>
              <p:cNvPr id="22" name="Rectángulo 21"/>
              <p:cNvSpPr>
                <a:spLocks noRot="1" noChangeAspect="1" noMove="1" noResize="1" noEditPoints="1" noAdjustHandles="1" noChangeArrowheads="1" noChangeShapeType="1" noTextEdit="1"/>
              </p:cNvSpPr>
              <p:nvPr/>
            </p:nvSpPr>
            <p:spPr>
              <a:xfrm>
                <a:off x="1172083" y="2126795"/>
                <a:ext cx="1020023" cy="610936"/>
              </a:xfrm>
              <a:prstGeom prst="rect">
                <a:avLst/>
              </a:prstGeom>
              <a:blipFill>
                <a:blip r:embed="rId9"/>
                <a:stretch>
                  <a:fillRect/>
                </a:stretch>
              </a:blipFill>
            </p:spPr>
            <p:txBody>
              <a:bodyPr/>
              <a:lstStyle/>
              <a:p>
                <a:r>
                  <a:rPr lang="es-ES">
                    <a:noFill/>
                  </a:rPr>
                  <a:t> </a:t>
                </a:r>
              </a:p>
            </p:txBody>
          </p:sp>
        </mc:Fallback>
      </mc:AlternateContent>
      <p:sp>
        <p:nvSpPr>
          <p:cNvPr id="2" name="Rectángulo 1"/>
          <p:cNvSpPr/>
          <p:nvPr/>
        </p:nvSpPr>
        <p:spPr>
          <a:xfrm>
            <a:off x="868717" y="3090987"/>
            <a:ext cx="2375971" cy="369332"/>
          </a:xfrm>
          <a:prstGeom prst="rect">
            <a:avLst/>
          </a:prstGeom>
        </p:spPr>
        <p:txBody>
          <a:bodyPr wrap="none">
            <a:spAutoFit/>
          </a:bodyPr>
          <a:lstStyle/>
          <a:p>
            <a:pPr algn="just"/>
            <a:r>
              <a:rPr lang="es-PE" b="1" dirty="0">
                <a:solidFill>
                  <a:srgbClr val="002060"/>
                </a:solidFill>
              </a:rPr>
              <a:t>De la Ley de Hooke</a:t>
            </a:r>
            <a:endParaRPr lang="es-PE" dirty="0"/>
          </a:p>
        </p:txBody>
      </p:sp>
      <p:pic>
        <p:nvPicPr>
          <p:cNvPr id="12" name="Imagen 11"/>
          <p:cNvPicPr>
            <a:picLocks noChangeAspect="1"/>
          </p:cNvPicPr>
          <p:nvPr/>
        </p:nvPicPr>
        <p:blipFill>
          <a:blip r:embed="rId10"/>
          <a:stretch>
            <a:fillRect/>
          </a:stretch>
        </p:blipFill>
        <p:spPr>
          <a:xfrm>
            <a:off x="4779540" y="1277447"/>
            <a:ext cx="4224002" cy="2526745"/>
          </a:xfrm>
          <a:prstGeom prst="rect">
            <a:avLst/>
          </a:prstGeom>
        </p:spPr>
      </p:pic>
      <mc:AlternateContent xmlns:mc="http://schemas.openxmlformats.org/markup-compatibility/2006" xmlns:a14="http://schemas.microsoft.com/office/drawing/2010/main">
        <mc:Choice Requires="a14">
          <p:graphicFrame>
            <p:nvGraphicFramePr>
              <p:cNvPr id="19" name="Tabla 18"/>
              <p:cNvGraphicFramePr>
                <a:graphicFrameLocks noGrp="1"/>
              </p:cNvGraphicFramePr>
              <p:nvPr>
                <p:extLst>
                  <p:ext uri="{D42A27DB-BD31-4B8C-83A1-F6EECF244321}">
                    <p14:modId xmlns:p14="http://schemas.microsoft.com/office/powerpoint/2010/main" val="953201629"/>
                  </p:ext>
                </p:extLst>
              </p:nvPr>
            </p:nvGraphicFramePr>
            <p:xfrm>
              <a:off x="9570438" y="1886524"/>
              <a:ext cx="2339115" cy="4036620"/>
            </p:xfrm>
            <a:graphic>
              <a:graphicData uri="http://schemas.openxmlformats.org/drawingml/2006/table">
                <a:tbl>
                  <a:tblPr firstRow="1" firstCol="1" bandRow="1">
                    <a:tableStyleId>{5C22544A-7EE6-4342-B048-85BDC9FD1C3A}</a:tableStyleId>
                  </a:tblPr>
                  <a:tblGrid>
                    <a:gridCol w="935960">
                      <a:extLst>
                        <a:ext uri="{9D8B030D-6E8A-4147-A177-3AD203B41FA5}">
                          <a16:colId xmlns:a16="http://schemas.microsoft.com/office/drawing/2014/main" val="20000"/>
                        </a:ext>
                      </a:extLst>
                    </a:gridCol>
                    <a:gridCol w="1403155">
                      <a:extLst>
                        <a:ext uri="{9D8B030D-6E8A-4147-A177-3AD203B41FA5}">
                          <a16:colId xmlns:a16="http://schemas.microsoft.com/office/drawing/2014/main" val="20002"/>
                        </a:ext>
                      </a:extLst>
                    </a:gridCol>
                  </a:tblGrid>
                  <a:tr h="382386">
                    <a:tc>
                      <a:txBody>
                        <a:bodyPr/>
                        <a:lstStyle/>
                        <a:p>
                          <a:pPr algn="ctr">
                            <a:lnSpc>
                              <a:spcPct val="107000"/>
                            </a:lnSpc>
                            <a:spcAft>
                              <a:spcPts val="0"/>
                            </a:spcAft>
                          </a:pPr>
                          <a:r>
                            <a:rPr lang="es-PE" sz="1400" dirty="0">
                              <a:effectLst/>
                            </a:rPr>
                            <a:t>Material</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PE" sz="1400" dirty="0">
                              <a:effectLst/>
                            </a:rPr>
                            <a:t>Modulo de elasticidad</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46788">
                    <a:tc>
                      <a:txBody>
                        <a:bodyPr/>
                        <a:lstStyle/>
                        <a:p>
                          <a:pPr algn="ctr">
                            <a:lnSpc>
                              <a:spcPct val="107000"/>
                            </a:lnSpc>
                            <a:spcAft>
                              <a:spcPts val="0"/>
                            </a:spcAft>
                          </a:pPr>
                          <a:r>
                            <a:rPr lang="es-PE" sz="1400" dirty="0">
                              <a:effectLst/>
                            </a:rPr>
                            <a:t>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14:m>
                            <m:oMath xmlns:m="http://schemas.openxmlformats.org/officeDocument/2006/math">
                              <m:r>
                                <a:rPr lang="es-PE" sz="1400" i="1" smtClean="0">
                                  <a:latin typeface="Cambria Math" panose="02040503050406030204" pitchFamily="18" charset="0"/>
                                </a:rPr>
                                <m:t>𝑛</m:t>
                              </m:r>
                            </m:oMath>
                          </a14:m>
                          <a:r>
                            <a:rPr lang="es-PE" sz="1400" dirty="0" smtClean="0">
                              <a:effectLst/>
                            </a:rPr>
                            <a:t> </a:t>
                          </a:r>
                          <a:r>
                            <a:rPr lang="es-PE" sz="1400" dirty="0">
                              <a:effectLst/>
                            </a:rPr>
                            <a:t>(N/m</a:t>
                          </a:r>
                          <a:r>
                            <a:rPr lang="es-PE" sz="1400" baseline="30000" dirty="0">
                              <a:effectLst/>
                            </a:rPr>
                            <a:t>2</a:t>
                          </a:r>
                          <a:r>
                            <a:rPr lang="es-PE" sz="1400" dirty="0">
                              <a:effectLst/>
                            </a:rPr>
                            <a:t>)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82386">
                    <a:tc>
                      <a:txBody>
                        <a:bodyPr/>
                        <a:lstStyle/>
                        <a:p>
                          <a:pPr algn="just">
                            <a:lnSpc>
                              <a:spcPct val="107000"/>
                            </a:lnSpc>
                            <a:spcAft>
                              <a:spcPts val="0"/>
                            </a:spcAft>
                          </a:pPr>
                          <a:r>
                            <a:rPr lang="es-PE" sz="1400" dirty="0">
                              <a:effectLst/>
                            </a:rPr>
                            <a:t>Aluminio</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2,5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82386">
                    <a:tc>
                      <a:txBody>
                        <a:bodyPr/>
                        <a:lstStyle/>
                        <a:p>
                          <a:pPr algn="just">
                            <a:lnSpc>
                              <a:spcPct val="107000"/>
                            </a:lnSpc>
                            <a:spcAft>
                              <a:spcPts val="0"/>
                            </a:spcAft>
                          </a:pPr>
                          <a:r>
                            <a:rPr lang="es-PE" sz="1400">
                              <a:effectLst/>
                            </a:rPr>
                            <a:t>Cobre</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4,3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82386">
                    <a:tc>
                      <a:txBody>
                        <a:bodyPr/>
                        <a:lstStyle/>
                        <a:p>
                          <a:pPr algn="just">
                            <a:lnSpc>
                              <a:spcPct val="107000"/>
                            </a:lnSpc>
                            <a:spcAft>
                              <a:spcPts val="0"/>
                            </a:spcAft>
                          </a:pPr>
                          <a:r>
                            <a:rPr lang="es-PE" sz="1400" dirty="0">
                              <a:effectLst/>
                            </a:rPr>
                            <a:t>Hierro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7,7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82386">
                    <a:tc>
                      <a:txBody>
                        <a:bodyPr/>
                        <a:lstStyle/>
                        <a:p>
                          <a:pPr algn="just">
                            <a:lnSpc>
                              <a:spcPct val="107000"/>
                            </a:lnSpc>
                            <a:spcAft>
                              <a:spcPts val="0"/>
                            </a:spcAft>
                          </a:pPr>
                          <a:r>
                            <a:rPr lang="es-PE" sz="1400">
                              <a:effectLst/>
                            </a:rPr>
                            <a:t>Plomo</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0,6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382386">
                    <a:tc>
                      <a:txBody>
                        <a:bodyPr/>
                        <a:lstStyle/>
                        <a:p>
                          <a:pPr algn="just">
                            <a:lnSpc>
                              <a:spcPct val="107000"/>
                            </a:lnSpc>
                            <a:spcAft>
                              <a:spcPts val="0"/>
                            </a:spcAft>
                          </a:pPr>
                          <a:r>
                            <a:rPr lang="es-PE" sz="1400">
                              <a:effectLst/>
                            </a:rPr>
                            <a:t>Nickel</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7,4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382386">
                    <a:tc>
                      <a:txBody>
                        <a:bodyPr/>
                        <a:lstStyle/>
                        <a:p>
                          <a:pPr algn="just">
                            <a:lnSpc>
                              <a:spcPct val="107000"/>
                            </a:lnSpc>
                            <a:spcAft>
                              <a:spcPts val="0"/>
                            </a:spcAft>
                          </a:pPr>
                          <a:r>
                            <a:rPr lang="es-PE" sz="1400" dirty="0" err="1">
                              <a:effectLst/>
                            </a:rPr>
                            <a:t>Laton</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3,5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382386">
                    <a:tc>
                      <a:txBody>
                        <a:bodyPr/>
                        <a:lstStyle/>
                        <a:p>
                          <a:pPr algn="just">
                            <a:lnSpc>
                              <a:spcPct val="107000"/>
                            </a:lnSpc>
                            <a:spcAft>
                              <a:spcPts val="0"/>
                            </a:spcAft>
                          </a:pPr>
                          <a:r>
                            <a:rPr lang="es-PE" sz="1400">
                              <a:effectLst/>
                            </a:rPr>
                            <a:t>Acero</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7,5 x 10</a:t>
                          </a:r>
                          <a:r>
                            <a:rPr lang="es-PE" sz="1400" baseline="30000" dirty="0" smtClean="0">
                              <a:effectLst/>
                            </a:rPr>
                            <a:t>10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382386">
                    <a:tc>
                      <a:txBody>
                        <a:bodyPr/>
                        <a:lstStyle/>
                        <a:p>
                          <a:pPr algn="just">
                            <a:lnSpc>
                              <a:spcPct val="107000"/>
                            </a:lnSpc>
                            <a:spcAft>
                              <a:spcPts val="0"/>
                            </a:spcAft>
                          </a:pPr>
                          <a:r>
                            <a:rPr lang="es-PE" sz="1400" dirty="0">
                              <a:effectLst/>
                            </a:rPr>
                            <a:t>Vidrio </a:t>
                          </a:r>
                          <a:endParaRPr lang="es-PE" sz="1400" dirty="0" smtClean="0">
                            <a:effectLst/>
                          </a:endParaRPr>
                        </a:p>
                        <a:p>
                          <a:pPr algn="just">
                            <a:lnSpc>
                              <a:spcPct val="107000"/>
                            </a:lnSpc>
                            <a:spcAft>
                              <a:spcPts val="0"/>
                            </a:spcAft>
                          </a:pPr>
                          <a:r>
                            <a:rPr lang="es-PE" sz="1400" dirty="0" smtClean="0">
                              <a:effectLst/>
                            </a:rPr>
                            <a:t>óptico</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2,5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bl>
              </a:graphicData>
            </a:graphic>
          </p:graphicFrame>
        </mc:Choice>
        <mc:Fallback xmlns="">
          <p:graphicFrame>
            <p:nvGraphicFramePr>
              <p:cNvPr id="19" name="Tabla 18"/>
              <p:cNvGraphicFramePr>
                <a:graphicFrameLocks noGrp="1"/>
              </p:cNvGraphicFramePr>
              <p:nvPr>
                <p:extLst>
                  <p:ext uri="{D42A27DB-BD31-4B8C-83A1-F6EECF244321}">
                    <p14:modId xmlns:p14="http://schemas.microsoft.com/office/powerpoint/2010/main" val="953201629"/>
                  </p:ext>
                </p:extLst>
              </p:nvPr>
            </p:nvGraphicFramePr>
            <p:xfrm>
              <a:off x="9570438" y="1886524"/>
              <a:ext cx="2339115" cy="4036620"/>
            </p:xfrm>
            <a:graphic>
              <a:graphicData uri="http://schemas.openxmlformats.org/drawingml/2006/table">
                <a:tbl>
                  <a:tblPr firstRow="1" firstCol="1" bandRow="1">
                    <a:tableStyleId>{5C22544A-7EE6-4342-B048-85BDC9FD1C3A}</a:tableStyleId>
                  </a:tblPr>
                  <a:tblGrid>
                    <a:gridCol w="935960">
                      <a:extLst>
                        <a:ext uri="{9D8B030D-6E8A-4147-A177-3AD203B41FA5}">
                          <a16:colId xmlns:a16="http://schemas.microsoft.com/office/drawing/2014/main" val="20000"/>
                        </a:ext>
                      </a:extLst>
                    </a:gridCol>
                    <a:gridCol w="1403155">
                      <a:extLst>
                        <a:ext uri="{9D8B030D-6E8A-4147-A177-3AD203B41FA5}">
                          <a16:colId xmlns:a16="http://schemas.microsoft.com/office/drawing/2014/main" val="20002"/>
                        </a:ext>
                      </a:extLst>
                    </a:gridCol>
                  </a:tblGrid>
                  <a:tr h="456565">
                    <a:tc>
                      <a:txBody>
                        <a:bodyPr/>
                        <a:lstStyle/>
                        <a:p>
                          <a:pPr algn="ctr">
                            <a:lnSpc>
                              <a:spcPct val="107000"/>
                            </a:lnSpc>
                            <a:spcAft>
                              <a:spcPts val="0"/>
                            </a:spcAft>
                          </a:pPr>
                          <a:r>
                            <a:rPr lang="es-PE" sz="1400" dirty="0">
                              <a:effectLst/>
                            </a:rPr>
                            <a:t>Material</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PE" sz="1400" dirty="0">
                              <a:effectLst/>
                            </a:rPr>
                            <a:t>Modulo de elasticidad</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46788">
                    <a:tc>
                      <a:txBody>
                        <a:bodyPr/>
                        <a:lstStyle/>
                        <a:p>
                          <a:pPr algn="ctr">
                            <a:lnSpc>
                              <a:spcPct val="107000"/>
                            </a:lnSpc>
                            <a:spcAft>
                              <a:spcPts val="0"/>
                            </a:spcAft>
                          </a:pPr>
                          <a:r>
                            <a:rPr lang="es-PE" sz="1400" dirty="0">
                              <a:effectLst/>
                            </a:rPr>
                            <a:t>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endParaRPr lang="es-ES"/>
                        </a:p>
                      </a:txBody>
                      <a:tcPr marL="68580" marR="68580" marT="0" marB="0">
                        <a:blipFill>
                          <a:blip r:embed="rId11"/>
                          <a:stretch>
                            <a:fillRect l="-67100" t="-116438" r="-1732" b="-726027"/>
                          </a:stretch>
                        </a:blipFill>
                      </a:tcPr>
                    </a:tc>
                    <a:extLst>
                      <a:ext uri="{0D108BD9-81ED-4DB2-BD59-A6C34878D82A}">
                        <a16:rowId xmlns:a16="http://schemas.microsoft.com/office/drawing/2014/main" val="10001"/>
                      </a:ext>
                    </a:extLst>
                  </a:tr>
                  <a:tr h="382386">
                    <a:tc>
                      <a:txBody>
                        <a:bodyPr/>
                        <a:lstStyle/>
                        <a:p>
                          <a:pPr algn="just">
                            <a:lnSpc>
                              <a:spcPct val="107000"/>
                            </a:lnSpc>
                            <a:spcAft>
                              <a:spcPts val="0"/>
                            </a:spcAft>
                          </a:pPr>
                          <a:r>
                            <a:rPr lang="es-PE" sz="1400" dirty="0">
                              <a:effectLst/>
                            </a:rPr>
                            <a:t>Aluminio</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2,5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82386">
                    <a:tc>
                      <a:txBody>
                        <a:bodyPr/>
                        <a:lstStyle/>
                        <a:p>
                          <a:pPr algn="just">
                            <a:lnSpc>
                              <a:spcPct val="107000"/>
                            </a:lnSpc>
                            <a:spcAft>
                              <a:spcPts val="0"/>
                            </a:spcAft>
                          </a:pPr>
                          <a:r>
                            <a:rPr lang="es-PE" sz="1400">
                              <a:effectLst/>
                            </a:rPr>
                            <a:t>Cobre</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4,3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82386">
                    <a:tc>
                      <a:txBody>
                        <a:bodyPr/>
                        <a:lstStyle/>
                        <a:p>
                          <a:pPr algn="just">
                            <a:lnSpc>
                              <a:spcPct val="107000"/>
                            </a:lnSpc>
                            <a:spcAft>
                              <a:spcPts val="0"/>
                            </a:spcAft>
                          </a:pPr>
                          <a:r>
                            <a:rPr lang="es-PE" sz="1400" dirty="0">
                              <a:effectLst/>
                            </a:rPr>
                            <a:t>Hierro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7,7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82386">
                    <a:tc>
                      <a:txBody>
                        <a:bodyPr/>
                        <a:lstStyle/>
                        <a:p>
                          <a:pPr algn="just">
                            <a:lnSpc>
                              <a:spcPct val="107000"/>
                            </a:lnSpc>
                            <a:spcAft>
                              <a:spcPts val="0"/>
                            </a:spcAft>
                          </a:pPr>
                          <a:r>
                            <a:rPr lang="es-PE" sz="1400">
                              <a:effectLst/>
                            </a:rPr>
                            <a:t>Plomo</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0,6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382386">
                    <a:tc>
                      <a:txBody>
                        <a:bodyPr/>
                        <a:lstStyle/>
                        <a:p>
                          <a:pPr algn="just">
                            <a:lnSpc>
                              <a:spcPct val="107000"/>
                            </a:lnSpc>
                            <a:spcAft>
                              <a:spcPts val="0"/>
                            </a:spcAft>
                          </a:pPr>
                          <a:r>
                            <a:rPr lang="es-PE" sz="1400">
                              <a:effectLst/>
                            </a:rPr>
                            <a:t>Nickel</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7,4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382386">
                    <a:tc>
                      <a:txBody>
                        <a:bodyPr/>
                        <a:lstStyle/>
                        <a:p>
                          <a:pPr algn="just">
                            <a:lnSpc>
                              <a:spcPct val="107000"/>
                            </a:lnSpc>
                            <a:spcAft>
                              <a:spcPts val="0"/>
                            </a:spcAft>
                          </a:pPr>
                          <a:r>
                            <a:rPr lang="es-PE" sz="1400" dirty="0" err="1">
                              <a:effectLst/>
                            </a:rPr>
                            <a:t>Laton</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3,5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382386">
                    <a:tc>
                      <a:txBody>
                        <a:bodyPr/>
                        <a:lstStyle/>
                        <a:p>
                          <a:pPr algn="just">
                            <a:lnSpc>
                              <a:spcPct val="107000"/>
                            </a:lnSpc>
                            <a:spcAft>
                              <a:spcPts val="0"/>
                            </a:spcAft>
                          </a:pPr>
                          <a:r>
                            <a:rPr lang="es-PE" sz="1400">
                              <a:effectLst/>
                            </a:rPr>
                            <a:t>Acero</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7,5 x 10</a:t>
                          </a:r>
                          <a:r>
                            <a:rPr lang="es-PE" sz="1400" baseline="30000" dirty="0" smtClean="0">
                              <a:effectLst/>
                            </a:rPr>
                            <a:t>10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456565">
                    <a:tc>
                      <a:txBody>
                        <a:bodyPr/>
                        <a:lstStyle/>
                        <a:p>
                          <a:pPr algn="just">
                            <a:lnSpc>
                              <a:spcPct val="107000"/>
                            </a:lnSpc>
                            <a:spcAft>
                              <a:spcPts val="0"/>
                            </a:spcAft>
                          </a:pPr>
                          <a:r>
                            <a:rPr lang="es-PE" sz="1400" dirty="0">
                              <a:effectLst/>
                            </a:rPr>
                            <a:t>Vidrio </a:t>
                          </a:r>
                          <a:endParaRPr lang="es-PE" sz="1400" dirty="0" smtClean="0">
                            <a:effectLst/>
                          </a:endParaRPr>
                        </a:p>
                        <a:p>
                          <a:pPr algn="just">
                            <a:lnSpc>
                              <a:spcPct val="107000"/>
                            </a:lnSpc>
                            <a:spcAft>
                              <a:spcPts val="0"/>
                            </a:spcAft>
                          </a:pPr>
                          <a:r>
                            <a:rPr lang="es-PE" sz="1400" dirty="0" smtClean="0">
                              <a:effectLst/>
                            </a:rPr>
                            <a:t>óptico</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2,5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bl>
              </a:graphicData>
            </a:graphic>
          </p:graphicFrame>
        </mc:Fallback>
      </mc:AlternateContent>
    </p:spTree>
    <p:extLst>
      <p:ext uri="{BB962C8B-B14F-4D97-AF65-F5344CB8AC3E}">
        <p14:creationId xmlns:p14="http://schemas.microsoft.com/office/powerpoint/2010/main" val="169402872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1000"/>
                                        <p:tgtEl>
                                          <p:spTgt spid="5"/>
                                        </p:tgtEl>
                                      </p:cBhvr>
                                    </p:animEffect>
                                    <p:anim calcmode="lin" valueType="num">
                                      <p:cBhvr>
                                        <p:cTn id="17" dur="1000" fill="hold"/>
                                        <p:tgtEl>
                                          <p:spTgt spid="5"/>
                                        </p:tgtEl>
                                        <p:attrNameLst>
                                          <p:attrName>ppt_x</p:attrName>
                                        </p:attrNameLst>
                                      </p:cBhvr>
                                      <p:tavLst>
                                        <p:tav tm="0">
                                          <p:val>
                                            <p:strVal val="#ppt_x"/>
                                          </p:val>
                                        </p:tav>
                                        <p:tav tm="100000">
                                          <p:val>
                                            <p:strVal val="#ppt_x"/>
                                          </p:val>
                                        </p:tav>
                                      </p:tavLst>
                                    </p:anim>
                                    <p:anim calcmode="lin" valueType="num">
                                      <p:cBhvr>
                                        <p:cTn id="1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 calcmode="lin" valueType="num">
                                      <p:cBhvr additive="base">
                                        <p:cTn id="29" dur="500" fill="hold"/>
                                        <p:tgtEl>
                                          <p:spTgt spid="22"/>
                                        </p:tgtEl>
                                        <p:attrNameLst>
                                          <p:attrName>ppt_x</p:attrName>
                                        </p:attrNameLst>
                                      </p:cBhvr>
                                      <p:tavLst>
                                        <p:tav tm="0">
                                          <p:val>
                                            <p:strVal val="#ppt_x"/>
                                          </p:val>
                                        </p:tav>
                                        <p:tav tm="100000">
                                          <p:val>
                                            <p:strVal val="#ppt_x"/>
                                          </p:val>
                                        </p:tav>
                                      </p:tavLst>
                                    </p:anim>
                                    <p:anim calcmode="lin" valueType="num">
                                      <p:cBhvr additive="base">
                                        <p:cTn id="30" dur="500" fill="hold"/>
                                        <p:tgtEl>
                                          <p:spTgt spid="22"/>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0"/>
                                        <p:tgtEl>
                                          <p:spTgt spid="16"/>
                                        </p:tgtEl>
                                      </p:cBhvr>
                                    </p:animEffect>
                                    <p:anim calcmode="lin" valueType="num">
                                      <p:cBhvr>
                                        <p:cTn id="38" dur="1000" fill="hold"/>
                                        <p:tgtEl>
                                          <p:spTgt spid="16"/>
                                        </p:tgtEl>
                                        <p:attrNameLst>
                                          <p:attrName>ppt_x</p:attrName>
                                        </p:attrNameLst>
                                      </p:cBhvr>
                                      <p:tavLst>
                                        <p:tav tm="0">
                                          <p:val>
                                            <p:strVal val="#ppt_x"/>
                                          </p:val>
                                        </p:tav>
                                        <p:tav tm="100000">
                                          <p:val>
                                            <p:strVal val="#ppt_x"/>
                                          </p:val>
                                        </p:tav>
                                      </p:tavLst>
                                    </p:anim>
                                    <p:anim calcmode="lin" valueType="num">
                                      <p:cBhvr>
                                        <p:cTn id="39" dur="1000" fill="hold"/>
                                        <p:tgtEl>
                                          <p:spTgt spid="16"/>
                                        </p:tgtEl>
                                        <p:attrNameLst>
                                          <p:attrName>ppt_y</p:attrName>
                                        </p:attrNameLst>
                                      </p:cBhvr>
                                      <p:tavLst>
                                        <p:tav tm="0">
                                          <p:val>
                                            <p:strVal val="#ppt_y+.1"/>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anim calcmode="lin" valueType="num">
                                      <p:cBhvr additive="base">
                                        <p:cTn id="42" dur="500" fill="hold"/>
                                        <p:tgtEl>
                                          <p:spTgt spid="18"/>
                                        </p:tgtEl>
                                        <p:attrNameLst>
                                          <p:attrName>ppt_x</p:attrName>
                                        </p:attrNameLst>
                                      </p:cBhvr>
                                      <p:tavLst>
                                        <p:tav tm="0">
                                          <p:val>
                                            <p:strVal val="#ppt_x"/>
                                          </p:val>
                                        </p:tav>
                                        <p:tav tm="100000">
                                          <p:val>
                                            <p:strVal val="#ppt_x"/>
                                          </p:val>
                                        </p:tav>
                                      </p:tavLst>
                                    </p:anim>
                                    <p:anim calcmode="lin" valueType="num">
                                      <p:cBhvr additive="base">
                                        <p:cTn id="43" dur="500" fill="hold"/>
                                        <p:tgtEl>
                                          <p:spTgt spid="18"/>
                                        </p:tgtEl>
                                        <p:attrNameLst>
                                          <p:attrName>ppt_y</p:attrName>
                                        </p:attrNameLst>
                                      </p:cBhvr>
                                      <p:tavLst>
                                        <p:tav tm="0">
                                          <p:val>
                                            <p:strVal val="1+#ppt_h/2"/>
                                          </p:val>
                                        </p:tav>
                                        <p:tav tm="100000">
                                          <p:val>
                                            <p:strVal val="#ppt_y"/>
                                          </p:val>
                                        </p:tav>
                                      </p:tavLst>
                                    </p:anim>
                                  </p:childTnLst>
                                </p:cTn>
                              </p:par>
                              <p:par>
                                <p:cTn id="44" presetID="2" presetClass="entr" presetSubtype="4"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 calcmode="lin" valueType="num">
                                      <p:cBhvr additive="base">
                                        <p:cTn id="46" dur="500" fill="hold"/>
                                        <p:tgtEl>
                                          <p:spTgt spid="20"/>
                                        </p:tgtEl>
                                        <p:attrNameLst>
                                          <p:attrName>ppt_x</p:attrName>
                                        </p:attrNameLst>
                                      </p:cBhvr>
                                      <p:tavLst>
                                        <p:tav tm="0">
                                          <p:val>
                                            <p:strVal val="#ppt_x"/>
                                          </p:val>
                                        </p:tav>
                                        <p:tav tm="100000">
                                          <p:val>
                                            <p:strVal val="#ppt_x"/>
                                          </p:val>
                                        </p:tav>
                                      </p:tavLst>
                                    </p:anim>
                                    <p:anim calcmode="lin" valueType="num">
                                      <p:cBhvr additive="base">
                                        <p:cTn id="47" dur="500" fill="hold"/>
                                        <p:tgtEl>
                                          <p:spTgt spid="20"/>
                                        </p:tgtEl>
                                        <p:attrNameLst>
                                          <p:attrName>ppt_y</p:attrName>
                                        </p:attrNameLst>
                                      </p:cBhvr>
                                      <p:tavLst>
                                        <p:tav tm="0">
                                          <p:val>
                                            <p:strVal val="1+#ppt_h/2"/>
                                          </p:val>
                                        </p:tav>
                                        <p:tav tm="100000">
                                          <p:val>
                                            <p:strVal val="#ppt_y"/>
                                          </p:val>
                                        </p:tav>
                                      </p:tavLst>
                                    </p:anim>
                                  </p:childTnLst>
                                </p:cTn>
                              </p:par>
                              <p:par>
                                <p:cTn id="48" presetID="2" presetClass="entr" presetSubtype="4" fill="hold" grpId="0" nodeType="withEffect">
                                  <p:stCondLst>
                                    <p:cond delay="0"/>
                                  </p:stCondLst>
                                  <p:childTnLst>
                                    <p:set>
                                      <p:cBhvr>
                                        <p:cTn id="49" dur="1" fill="hold">
                                          <p:stCondLst>
                                            <p:cond delay="0"/>
                                          </p:stCondLst>
                                        </p:cTn>
                                        <p:tgtEl>
                                          <p:spTgt spid="21"/>
                                        </p:tgtEl>
                                        <p:attrNameLst>
                                          <p:attrName>style.visibility</p:attrName>
                                        </p:attrNameLst>
                                      </p:cBhvr>
                                      <p:to>
                                        <p:strVal val="visible"/>
                                      </p:to>
                                    </p:set>
                                    <p:anim calcmode="lin" valueType="num">
                                      <p:cBhvr additive="base">
                                        <p:cTn id="50" dur="500" fill="hold"/>
                                        <p:tgtEl>
                                          <p:spTgt spid="21"/>
                                        </p:tgtEl>
                                        <p:attrNameLst>
                                          <p:attrName>ppt_x</p:attrName>
                                        </p:attrNameLst>
                                      </p:cBhvr>
                                      <p:tavLst>
                                        <p:tav tm="0">
                                          <p:val>
                                            <p:strVal val="#ppt_x"/>
                                          </p:val>
                                        </p:tav>
                                        <p:tav tm="100000">
                                          <p:val>
                                            <p:strVal val="#ppt_x"/>
                                          </p:val>
                                        </p:tav>
                                      </p:tavLst>
                                    </p:anim>
                                    <p:anim calcmode="lin" valueType="num">
                                      <p:cBhvr additive="base">
                                        <p:cTn id="5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16" grpId="0"/>
      <p:bldP spid="13" grpId="0"/>
      <p:bldP spid="18" grpId="0"/>
      <p:bldP spid="20" grpId="0" animBg="1"/>
      <p:bldP spid="21"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42240" y="245463"/>
            <a:ext cx="10515600" cy="6276109"/>
          </a:xfrm>
        </p:spPr>
        <p:txBody>
          <a:bodyPr>
            <a:normAutofit/>
          </a:bodyPr>
          <a:lstStyle/>
          <a:p>
            <a:pPr marL="0" lvl="0" indent="0" algn="just">
              <a:buNone/>
            </a:pPr>
            <a:r>
              <a:rPr lang="es-PE" b="1" dirty="0" smtClean="0">
                <a:solidFill>
                  <a:schemeClr val="tx1"/>
                </a:solidFill>
              </a:rPr>
              <a:t>c) Deformación volumétrica.</a:t>
            </a:r>
            <a:r>
              <a:rPr lang="es-PE" dirty="0" smtClean="0">
                <a:solidFill>
                  <a:schemeClr val="tx1"/>
                </a:solidFill>
              </a:rPr>
              <a:t>-</a:t>
            </a:r>
            <a:r>
              <a:rPr lang="es-PE" dirty="0" smtClean="0"/>
              <a:t> 	Esta deformación se produce cuando se 	aplican fuerzas 	perpendiculares sobre toda la superficie del objeto (ejemplo, cuando 	un objeto es	sumergido en un líquido, cuando se infla un globo), 	produciendo 	variación 	de presión, la que producirá cambios de 	volumen.</a:t>
            </a:r>
          </a:p>
          <a:p>
            <a:pPr marL="0" lvl="0" indent="0" algn="just">
              <a:buNone/>
            </a:pPr>
            <a:endParaRPr lang="es-PE" dirty="0"/>
          </a:p>
          <a:p>
            <a:pPr marL="0" lvl="0" indent="0" algn="just">
              <a:buNone/>
            </a:pPr>
            <a:endParaRPr lang="es-PE" dirty="0" smtClean="0"/>
          </a:p>
          <a:p>
            <a:pPr marL="0" lvl="0" indent="0" algn="just">
              <a:buNone/>
            </a:pPr>
            <a:endParaRPr lang="es-PE" sz="2000" dirty="0"/>
          </a:p>
          <a:p>
            <a:pPr marL="0" lvl="0" indent="0" algn="just">
              <a:buNone/>
            </a:pPr>
            <a:endParaRPr lang="es-PE" sz="2000" dirty="0" smtClean="0"/>
          </a:p>
          <a:p>
            <a:pPr marL="0" indent="0" algn="just">
              <a:buNone/>
            </a:pPr>
            <a:r>
              <a:rPr lang="es-PE" dirty="0" smtClean="0"/>
              <a:t>	</a:t>
            </a:r>
          </a:p>
          <a:p>
            <a:pPr marL="0" indent="0" algn="just">
              <a:buNone/>
            </a:pPr>
            <a:endParaRPr lang="es-PE" dirty="0" smtClean="0"/>
          </a:p>
          <a:p>
            <a:pPr marL="0" indent="0" algn="just">
              <a:buNone/>
            </a:pPr>
            <a:endParaRPr lang="es-PE" sz="2200" i="1" dirty="0" smtClean="0"/>
          </a:p>
          <a:p>
            <a:pPr marL="0" indent="0" algn="just">
              <a:buNone/>
            </a:pPr>
            <a:endParaRPr lang="es-PE" sz="2200" dirty="0" smtClean="0"/>
          </a:p>
          <a:p>
            <a:pPr marL="0" indent="0" algn="just">
              <a:buNone/>
            </a:pPr>
            <a:endParaRPr lang="es-PE" sz="2200" i="1" dirty="0" smtClean="0"/>
          </a:p>
          <a:p>
            <a:pPr marL="0" indent="0" algn="just">
              <a:buNone/>
            </a:pPr>
            <a:endParaRPr lang="es-PE" sz="2200" dirty="0" smtClean="0"/>
          </a:p>
          <a:p>
            <a:pPr marL="0" indent="0" algn="just">
              <a:buNone/>
            </a:pPr>
            <a:endParaRPr lang="es-PE" sz="2200" dirty="0"/>
          </a:p>
          <a:p>
            <a:pPr marL="0" indent="0" algn="just">
              <a:buNone/>
            </a:pPr>
            <a:endParaRPr lang="es-PE" sz="2200" dirty="0" smtClean="0"/>
          </a:p>
          <a:p>
            <a:pPr marL="0" indent="0" algn="just">
              <a:buNone/>
            </a:pPr>
            <a:endParaRPr lang="es-PE" sz="1600" dirty="0" smtClean="0"/>
          </a:p>
        </p:txBody>
      </p:sp>
      <p:pic>
        <p:nvPicPr>
          <p:cNvPr id="4" name="Imagen 3" descr="http://upload.wikimedia.org/wikipedia/commons/3/37/Isostatic_pressure_deformation.png"/>
          <p:cNvPicPr/>
          <p:nvPr/>
        </p:nvPicPr>
        <p:blipFill>
          <a:blip r:embed="rId2">
            <a:extLst>
              <a:ext uri="{28A0092B-C50C-407E-A947-70E740481C1C}">
                <a14:useLocalDpi xmlns:a14="http://schemas.microsoft.com/office/drawing/2010/main" val="0"/>
              </a:ext>
            </a:extLst>
          </a:blip>
          <a:srcRect/>
          <a:stretch>
            <a:fillRect/>
          </a:stretch>
        </p:blipFill>
        <p:spPr bwMode="auto">
          <a:xfrm>
            <a:off x="5005446" y="1870770"/>
            <a:ext cx="3691958" cy="2789045"/>
          </a:xfrm>
          <a:prstGeom prst="rect">
            <a:avLst/>
          </a:prstGeom>
          <a:noFill/>
          <a:ln>
            <a:noFill/>
          </a:ln>
        </p:spPr>
      </p:pic>
      <mc:AlternateContent xmlns:mc="http://schemas.openxmlformats.org/markup-compatibility/2006" xmlns:a14="http://schemas.microsoft.com/office/drawing/2010/main">
        <mc:Choice Requires="a14">
          <p:sp>
            <p:nvSpPr>
              <p:cNvPr id="2" name="Rectángulo 1"/>
              <p:cNvSpPr/>
              <p:nvPr/>
            </p:nvSpPr>
            <p:spPr>
              <a:xfrm>
                <a:off x="1304223" y="3564540"/>
                <a:ext cx="1287147"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PE" sz="2000" i="1">
                              <a:latin typeface="Cambria Math" panose="02040503050406030204" pitchFamily="18" charset="0"/>
                            </a:rPr>
                          </m:ctrlPr>
                        </m:sSubPr>
                        <m:e>
                          <m:r>
                            <a:rPr lang="es-PE" sz="2000" i="1">
                              <a:latin typeface="Cambria Math" panose="02040503050406030204" pitchFamily="18" charset="0"/>
                            </a:rPr>
                            <m:t>𝜎</m:t>
                          </m:r>
                        </m:e>
                        <m:sub>
                          <m:r>
                            <a:rPr lang="es-PE" sz="2000" i="1">
                              <a:latin typeface="Cambria Math" panose="02040503050406030204" pitchFamily="18" charset="0"/>
                            </a:rPr>
                            <m:t>𝑉</m:t>
                          </m:r>
                        </m:sub>
                      </m:sSub>
                      <m:r>
                        <a:rPr lang="es-PE" sz="2000" i="0">
                          <a:latin typeface="Cambria Math" panose="02040503050406030204" pitchFamily="18" charset="0"/>
                        </a:rPr>
                        <m:t>=</m:t>
                      </m:r>
                      <m:r>
                        <a:rPr lang="es-PE" sz="2000" i="1">
                          <a:latin typeface="Cambria Math" panose="02040503050406030204" pitchFamily="18" charset="0"/>
                        </a:rPr>
                        <m:t>𝐵</m:t>
                      </m:r>
                      <m:sSub>
                        <m:sSubPr>
                          <m:ctrlPr>
                            <a:rPr lang="es-PE" sz="2000" i="1">
                              <a:latin typeface="Cambria Math" panose="02040503050406030204" pitchFamily="18" charset="0"/>
                            </a:rPr>
                          </m:ctrlPr>
                        </m:sSubPr>
                        <m:e>
                          <m:r>
                            <a:rPr lang="es-PE" sz="2000" i="1">
                              <a:latin typeface="Cambria Math" panose="02040503050406030204" pitchFamily="18" charset="0"/>
                            </a:rPr>
                            <m:t>𝜀</m:t>
                          </m:r>
                        </m:e>
                        <m:sub>
                          <m:r>
                            <a:rPr lang="es-PE" sz="2000" i="1">
                              <a:latin typeface="Cambria Math" panose="02040503050406030204" pitchFamily="18" charset="0"/>
                            </a:rPr>
                            <m:t>𝑉</m:t>
                          </m:r>
                        </m:sub>
                      </m:sSub>
                    </m:oMath>
                  </m:oMathPara>
                </a14:m>
                <a:endParaRPr lang="es-PE" sz="2000" dirty="0"/>
              </a:p>
            </p:txBody>
          </p:sp>
        </mc:Choice>
        <mc:Fallback xmlns="">
          <p:sp>
            <p:nvSpPr>
              <p:cNvPr id="2" name="Rectángulo 1"/>
              <p:cNvSpPr>
                <a:spLocks noRot="1" noChangeAspect="1" noMove="1" noResize="1" noEditPoints="1" noAdjustHandles="1" noChangeArrowheads="1" noChangeShapeType="1" noTextEdit="1"/>
              </p:cNvSpPr>
              <p:nvPr/>
            </p:nvSpPr>
            <p:spPr>
              <a:xfrm>
                <a:off x="1304223" y="3564540"/>
                <a:ext cx="1287147" cy="400110"/>
              </a:xfrm>
              <a:prstGeom prst="rect">
                <a:avLst/>
              </a:prstGeom>
              <a:blipFill>
                <a:blip r:embed="rId3"/>
                <a:stretch>
                  <a:fillRect b="-4615"/>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8" name="Rectángulo 7"/>
              <p:cNvSpPr/>
              <p:nvPr/>
            </p:nvSpPr>
            <p:spPr>
              <a:xfrm>
                <a:off x="6196602" y="1992160"/>
                <a:ext cx="827534"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PE" i="1" smtClean="0">
                          <a:solidFill>
                            <a:srgbClr val="FF0000"/>
                          </a:solidFill>
                          <a:latin typeface="Cambria Math" panose="02040503050406030204" pitchFamily="18" charset="0"/>
                        </a:rPr>
                        <m:t>𝐹</m:t>
                      </m:r>
                      <m:r>
                        <a:rPr lang="es-PE" i="0">
                          <a:solidFill>
                            <a:srgbClr val="FF0000"/>
                          </a:solidFill>
                          <a:latin typeface="Cambria Math" panose="02040503050406030204" pitchFamily="18" charset="0"/>
                        </a:rPr>
                        <m:t>⊥</m:t>
                      </m:r>
                      <m:r>
                        <a:rPr lang="es-PE" i="1">
                          <a:solidFill>
                            <a:srgbClr val="FF0000"/>
                          </a:solidFill>
                          <a:latin typeface="Cambria Math" panose="02040503050406030204" pitchFamily="18" charset="0"/>
                        </a:rPr>
                        <m:t>𝐴</m:t>
                      </m:r>
                    </m:oMath>
                  </m:oMathPara>
                </a14:m>
                <a:endParaRPr lang="es-PE" dirty="0">
                  <a:solidFill>
                    <a:srgbClr val="FF0000"/>
                  </a:solidFill>
                </a:endParaRPr>
              </a:p>
            </p:txBody>
          </p:sp>
        </mc:Choice>
        <mc:Fallback xmlns="">
          <p:sp>
            <p:nvSpPr>
              <p:cNvPr id="8" name="Rectángulo 7"/>
              <p:cNvSpPr>
                <a:spLocks noRot="1" noChangeAspect="1" noMove="1" noResize="1" noEditPoints="1" noAdjustHandles="1" noChangeArrowheads="1" noChangeShapeType="1" noTextEdit="1"/>
              </p:cNvSpPr>
              <p:nvPr/>
            </p:nvSpPr>
            <p:spPr>
              <a:xfrm>
                <a:off x="6196602" y="1992160"/>
                <a:ext cx="827534" cy="369332"/>
              </a:xfrm>
              <a:prstGeom prst="rect">
                <a:avLst/>
              </a:prstGeom>
              <a:blipFill>
                <a:blip r:embed="rId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9" name="Rectángulo 8"/>
              <p:cNvSpPr/>
              <p:nvPr/>
            </p:nvSpPr>
            <p:spPr>
              <a:xfrm>
                <a:off x="1551898" y="1577300"/>
                <a:ext cx="1652953"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PE" i="1" smtClean="0">
                              <a:latin typeface="Cambria Math" panose="02040503050406030204" pitchFamily="18" charset="0"/>
                            </a:rPr>
                          </m:ctrlPr>
                        </m:sSubPr>
                        <m:e>
                          <m:r>
                            <a:rPr lang="es-PE" i="1" smtClean="0">
                              <a:latin typeface="Cambria Math" panose="02040503050406030204" pitchFamily="18" charset="0"/>
                              <a:ea typeface="Cambria Math" panose="02040503050406030204" pitchFamily="18" charset="0"/>
                            </a:rPr>
                            <m:t>𝜎</m:t>
                          </m:r>
                        </m:e>
                        <m:sub>
                          <m:r>
                            <a:rPr lang="es-PE" b="0" i="1" smtClean="0">
                              <a:latin typeface="Cambria Math" panose="02040503050406030204" pitchFamily="18" charset="0"/>
                            </a:rPr>
                            <m:t>𝑣</m:t>
                          </m:r>
                        </m:sub>
                      </m:sSub>
                      <m:r>
                        <a:rPr lang="es-PE" i="0">
                          <a:latin typeface="Cambria Math" panose="02040503050406030204" pitchFamily="18" charset="0"/>
                        </a:rPr>
                        <m:t>=</m:t>
                      </m:r>
                      <m:f>
                        <m:fPr>
                          <m:ctrlPr>
                            <a:rPr lang="es-PE" i="1" smtClean="0">
                              <a:latin typeface="Cambria Math" panose="02040503050406030204" pitchFamily="18" charset="0"/>
                            </a:rPr>
                          </m:ctrlPr>
                        </m:fPr>
                        <m:num>
                          <m:r>
                            <a:rPr lang="es-PE" i="1" smtClean="0">
                              <a:latin typeface="Cambria Math" panose="02040503050406030204" pitchFamily="18" charset="0"/>
                              <a:ea typeface="Cambria Math" panose="02040503050406030204" pitchFamily="18" charset="0"/>
                            </a:rPr>
                            <m:t>∆</m:t>
                          </m:r>
                          <m:r>
                            <a:rPr lang="es-PE" b="0" i="1" smtClean="0">
                              <a:latin typeface="Cambria Math" panose="02040503050406030204" pitchFamily="18" charset="0"/>
                              <a:ea typeface="Cambria Math" panose="02040503050406030204" pitchFamily="18" charset="0"/>
                            </a:rPr>
                            <m:t>𝐹</m:t>
                          </m:r>
                        </m:num>
                        <m:den>
                          <m:r>
                            <a:rPr lang="es-PE" b="0" i="1" smtClean="0">
                              <a:latin typeface="Cambria Math" panose="02040503050406030204" pitchFamily="18" charset="0"/>
                            </a:rPr>
                            <m:t>𝐴</m:t>
                          </m:r>
                        </m:den>
                      </m:f>
                      <m:r>
                        <a:rPr lang="es-PE" i="1" smtClean="0">
                          <a:latin typeface="Cambria Math" panose="02040503050406030204" pitchFamily="18" charset="0"/>
                          <a:ea typeface="Cambria Math" panose="02040503050406030204" pitchFamily="18" charset="0"/>
                        </a:rPr>
                        <m:t>=∆</m:t>
                      </m:r>
                      <m:r>
                        <a:rPr lang="es-PE" b="0" i="1" smtClean="0">
                          <a:latin typeface="Cambria Math" panose="02040503050406030204" pitchFamily="18" charset="0"/>
                          <a:ea typeface="Cambria Math" panose="02040503050406030204" pitchFamily="18" charset="0"/>
                        </a:rPr>
                        <m:t>𝑃</m:t>
                      </m:r>
                    </m:oMath>
                  </m:oMathPara>
                </a14:m>
                <a:endParaRPr lang="es-PE" dirty="0"/>
              </a:p>
            </p:txBody>
          </p:sp>
        </mc:Choice>
        <mc:Fallback xmlns="">
          <p:sp>
            <p:nvSpPr>
              <p:cNvPr id="9" name="Rectángulo 8"/>
              <p:cNvSpPr>
                <a:spLocks noRot="1" noChangeAspect="1" noMove="1" noResize="1" noEditPoints="1" noAdjustHandles="1" noChangeArrowheads="1" noChangeShapeType="1" noTextEdit="1"/>
              </p:cNvSpPr>
              <p:nvPr/>
            </p:nvSpPr>
            <p:spPr>
              <a:xfrm>
                <a:off x="1551898" y="1577300"/>
                <a:ext cx="1652953" cy="610936"/>
              </a:xfrm>
              <a:prstGeom prst="rect">
                <a:avLst/>
              </a:prstGeom>
              <a:blipFill>
                <a:blip r:embed="rId5"/>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0" name="Rectángulo 9"/>
              <p:cNvSpPr/>
              <p:nvPr/>
            </p:nvSpPr>
            <p:spPr>
              <a:xfrm>
                <a:off x="1656424" y="2383922"/>
                <a:ext cx="1049775" cy="65979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PE" i="1" smtClean="0">
                              <a:latin typeface="Cambria Math" panose="02040503050406030204" pitchFamily="18" charset="0"/>
                            </a:rPr>
                          </m:ctrlPr>
                        </m:sSubPr>
                        <m:e>
                          <m:r>
                            <a:rPr lang="es-PE" i="1">
                              <a:latin typeface="Cambria Math" panose="02040503050406030204" pitchFamily="18" charset="0"/>
                            </a:rPr>
                            <m:t>𝜀</m:t>
                          </m:r>
                        </m:e>
                        <m:sub>
                          <m:r>
                            <a:rPr lang="es-PE" b="0" i="1" smtClean="0">
                              <a:latin typeface="Cambria Math" panose="02040503050406030204" pitchFamily="18" charset="0"/>
                            </a:rPr>
                            <m:t>𝑣</m:t>
                          </m:r>
                        </m:sub>
                      </m:sSub>
                      <m:r>
                        <a:rPr lang="es-PE" i="0">
                          <a:latin typeface="Cambria Math" panose="02040503050406030204" pitchFamily="18" charset="0"/>
                        </a:rPr>
                        <m:t>=</m:t>
                      </m:r>
                      <m:f>
                        <m:fPr>
                          <m:ctrlPr>
                            <a:rPr lang="es-PE" i="1">
                              <a:latin typeface="Cambria Math" panose="02040503050406030204" pitchFamily="18" charset="0"/>
                            </a:rPr>
                          </m:ctrlPr>
                        </m:fPr>
                        <m:num>
                          <m:r>
                            <a:rPr lang="es-PE" i="0">
                              <a:latin typeface="Cambria Math" panose="02040503050406030204" pitchFamily="18" charset="0"/>
                            </a:rPr>
                            <m:t>∆</m:t>
                          </m:r>
                          <m:r>
                            <a:rPr lang="es-PE" b="0" i="1" smtClean="0">
                              <a:latin typeface="Cambria Math" panose="02040503050406030204" pitchFamily="18" charset="0"/>
                            </a:rPr>
                            <m:t>𝑉</m:t>
                          </m:r>
                        </m:num>
                        <m:den>
                          <m:sSub>
                            <m:sSubPr>
                              <m:ctrlPr>
                                <a:rPr lang="es-PE" i="1" smtClean="0">
                                  <a:latin typeface="Cambria Math" panose="02040503050406030204" pitchFamily="18" charset="0"/>
                                </a:rPr>
                              </m:ctrlPr>
                            </m:sSubPr>
                            <m:e>
                              <m:r>
                                <a:rPr lang="es-PE" b="0" i="1" smtClean="0">
                                  <a:latin typeface="Cambria Math" panose="02040503050406030204" pitchFamily="18" charset="0"/>
                                </a:rPr>
                                <m:t>𝑉</m:t>
                              </m:r>
                            </m:e>
                            <m:sub>
                              <m:r>
                                <a:rPr lang="es-PE" b="0" i="1" smtClean="0">
                                  <a:latin typeface="Cambria Math" panose="02040503050406030204" pitchFamily="18" charset="0"/>
                                </a:rPr>
                                <m:t>0</m:t>
                              </m:r>
                            </m:sub>
                          </m:sSub>
                        </m:den>
                      </m:f>
                    </m:oMath>
                  </m:oMathPara>
                </a14:m>
                <a:endParaRPr lang="es-PE" dirty="0"/>
              </a:p>
            </p:txBody>
          </p:sp>
        </mc:Choice>
        <mc:Fallback xmlns="">
          <p:sp>
            <p:nvSpPr>
              <p:cNvPr id="10" name="Rectángulo 9"/>
              <p:cNvSpPr>
                <a:spLocks noRot="1" noChangeAspect="1" noMove="1" noResize="1" noEditPoints="1" noAdjustHandles="1" noChangeArrowheads="1" noChangeShapeType="1" noTextEdit="1"/>
              </p:cNvSpPr>
              <p:nvPr/>
            </p:nvSpPr>
            <p:spPr>
              <a:xfrm>
                <a:off x="1656424" y="2383922"/>
                <a:ext cx="1049775" cy="659796"/>
              </a:xfrm>
              <a:prstGeom prst="rect">
                <a:avLst/>
              </a:prstGeom>
              <a:blipFill>
                <a:blip r:embed="rId6"/>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1" name="Rectángulo 10"/>
              <p:cNvSpPr/>
              <p:nvPr/>
            </p:nvSpPr>
            <p:spPr>
              <a:xfrm>
                <a:off x="1016400" y="5340954"/>
                <a:ext cx="1535100" cy="659796"/>
              </a:xfrm>
              <a:prstGeom prst="rect">
                <a:avLst/>
              </a:prstGeom>
              <a:solidFill>
                <a:schemeClr val="accent2"/>
              </a:solidFill>
            </p:spPr>
            <p:txBody>
              <a:bodyPr wrap="none">
                <a:spAutoFit/>
              </a:bodyPr>
              <a:lstStyle/>
              <a:p>
                <a:pPr/>
                <a14:m>
                  <m:oMathPara xmlns:m="http://schemas.openxmlformats.org/officeDocument/2006/math">
                    <m:oMathParaPr>
                      <m:jc m:val="centerGroup"/>
                    </m:oMathParaPr>
                    <m:oMath xmlns:m="http://schemas.openxmlformats.org/officeDocument/2006/math">
                      <m:r>
                        <a:rPr lang="es-PE" smtClean="0">
                          <a:latin typeface="Cambria Math" panose="02040503050406030204" pitchFamily="18" charset="0"/>
                        </a:rPr>
                        <m:t>∆</m:t>
                      </m:r>
                      <m:r>
                        <a:rPr lang="es-PE" i="1">
                          <a:latin typeface="Cambria Math" panose="02040503050406030204" pitchFamily="18" charset="0"/>
                        </a:rPr>
                        <m:t>𝑃</m:t>
                      </m:r>
                      <m:r>
                        <a:rPr lang="es-PE" i="0">
                          <a:latin typeface="Cambria Math" panose="02040503050406030204" pitchFamily="18" charset="0"/>
                        </a:rPr>
                        <m:t>=</m:t>
                      </m:r>
                      <m:r>
                        <a:rPr lang="es-PE" b="0" i="0" smtClean="0">
                          <a:latin typeface="Cambria Math" panose="02040503050406030204" pitchFamily="18" charset="0"/>
                        </a:rPr>
                        <m:t>−</m:t>
                      </m:r>
                      <m:r>
                        <a:rPr lang="es-PE" i="1">
                          <a:latin typeface="Cambria Math" panose="02040503050406030204" pitchFamily="18" charset="0"/>
                        </a:rPr>
                        <m:t>𝛽</m:t>
                      </m:r>
                      <m:r>
                        <a:rPr lang="es-PE" i="0">
                          <a:latin typeface="Cambria Math" panose="02040503050406030204" pitchFamily="18" charset="0"/>
                        </a:rPr>
                        <m:t> </m:t>
                      </m:r>
                      <m:f>
                        <m:fPr>
                          <m:ctrlPr>
                            <a:rPr lang="es-PE" i="1">
                              <a:latin typeface="Cambria Math" panose="02040503050406030204" pitchFamily="18" charset="0"/>
                            </a:rPr>
                          </m:ctrlPr>
                        </m:fPr>
                        <m:num>
                          <m:r>
                            <a:rPr lang="es-PE" i="0">
                              <a:latin typeface="Cambria Math" panose="02040503050406030204" pitchFamily="18" charset="0"/>
                            </a:rPr>
                            <m:t>∆</m:t>
                          </m:r>
                          <m:r>
                            <a:rPr lang="es-PE" i="1">
                              <a:latin typeface="Cambria Math" panose="02040503050406030204" pitchFamily="18" charset="0"/>
                            </a:rPr>
                            <m:t>𝑉</m:t>
                          </m:r>
                        </m:num>
                        <m:den>
                          <m:sSub>
                            <m:sSubPr>
                              <m:ctrlPr>
                                <a:rPr lang="es-PE" i="1">
                                  <a:latin typeface="Cambria Math" panose="02040503050406030204" pitchFamily="18" charset="0"/>
                                </a:rPr>
                              </m:ctrlPr>
                            </m:sSubPr>
                            <m:e>
                              <m:r>
                                <a:rPr lang="es-PE" i="1">
                                  <a:latin typeface="Cambria Math" panose="02040503050406030204" pitchFamily="18" charset="0"/>
                                </a:rPr>
                                <m:t>𝑉</m:t>
                              </m:r>
                            </m:e>
                            <m:sub>
                              <m:r>
                                <a:rPr lang="es-PE" i="0">
                                  <a:latin typeface="Cambria Math" panose="02040503050406030204" pitchFamily="18" charset="0"/>
                                </a:rPr>
                                <m:t>0</m:t>
                              </m:r>
                            </m:sub>
                          </m:sSub>
                        </m:den>
                      </m:f>
                    </m:oMath>
                  </m:oMathPara>
                </a14:m>
                <a:endParaRPr lang="es-PE" dirty="0"/>
              </a:p>
            </p:txBody>
          </p:sp>
        </mc:Choice>
        <mc:Fallback xmlns="">
          <p:sp>
            <p:nvSpPr>
              <p:cNvPr id="11" name="Rectángulo 10"/>
              <p:cNvSpPr>
                <a:spLocks noRot="1" noChangeAspect="1" noMove="1" noResize="1" noEditPoints="1" noAdjustHandles="1" noChangeArrowheads="1" noChangeShapeType="1" noTextEdit="1"/>
              </p:cNvSpPr>
              <p:nvPr/>
            </p:nvSpPr>
            <p:spPr>
              <a:xfrm>
                <a:off x="1016400" y="5340954"/>
                <a:ext cx="1535100" cy="659796"/>
              </a:xfrm>
              <a:prstGeom prst="rect">
                <a:avLst/>
              </a:prstGeom>
              <a:blipFill>
                <a:blip r:embed="rId7"/>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2" name="Rectángulo 11"/>
              <p:cNvSpPr/>
              <p:nvPr/>
            </p:nvSpPr>
            <p:spPr>
              <a:xfrm>
                <a:off x="2608722" y="4923087"/>
                <a:ext cx="2634054" cy="584775"/>
              </a:xfrm>
              <a:prstGeom prst="rect">
                <a:avLst/>
              </a:prstGeom>
            </p:spPr>
            <p:txBody>
              <a:bodyPr wrap="none">
                <a:spAutoFit/>
              </a:bodyPr>
              <a:lstStyle/>
              <a:p>
                <a14:m>
                  <m:oMath xmlns:m="http://schemas.openxmlformats.org/officeDocument/2006/math">
                    <m:r>
                      <a:rPr lang="es-PE" sz="1600" b="1" i="1">
                        <a:latin typeface="Cambria Math" panose="02040503050406030204" pitchFamily="18" charset="0"/>
                      </a:rPr>
                      <m:t>𝜷</m:t>
                    </m:r>
                  </m:oMath>
                </a14:m>
                <a:r>
                  <a:rPr lang="es-PE" sz="1600" b="1" dirty="0" smtClean="0"/>
                  <a:t>: </a:t>
                </a:r>
                <a:r>
                  <a:rPr lang="es-PE" sz="1600" dirty="0" smtClean="0"/>
                  <a:t>Modulo volumétrico o</a:t>
                </a:r>
              </a:p>
              <a:p>
                <a:r>
                  <a:rPr lang="es-PE" sz="1600" dirty="0" smtClean="0"/>
                  <a:t>    comprensibilidad</a:t>
                </a:r>
                <a:endParaRPr lang="es-PE" sz="1600" dirty="0"/>
              </a:p>
            </p:txBody>
          </p:sp>
        </mc:Choice>
        <mc:Fallback xmlns="">
          <p:sp>
            <p:nvSpPr>
              <p:cNvPr id="12" name="Rectángulo 11"/>
              <p:cNvSpPr>
                <a:spLocks noRot="1" noChangeAspect="1" noMove="1" noResize="1" noEditPoints="1" noAdjustHandles="1" noChangeArrowheads="1" noChangeShapeType="1" noTextEdit="1"/>
              </p:cNvSpPr>
              <p:nvPr/>
            </p:nvSpPr>
            <p:spPr>
              <a:xfrm>
                <a:off x="2608722" y="4923087"/>
                <a:ext cx="2634054" cy="584775"/>
              </a:xfrm>
              <a:prstGeom prst="rect">
                <a:avLst/>
              </a:prstGeom>
              <a:blipFill>
                <a:blip r:embed="rId8"/>
                <a:stretch>
                  <a:fillRect l="-231" t="-3125" r="-231" b="-12500"/>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3" name="Rectángulo 12"/>
              <p:cNvSpPr/>
              <p:nvPr/>
            </p:nvSpPr>
            <p:spPr>
              <a:xfrm>
                <a:off x="980149" y="4329917"/>
                <a:ext cx="1352550" cy="659796"/>
              </a:xfrm>
              <a:prstGeom prst="rect">
                <a:avLst/>
              </a:prstGeom>
              <a:solidFill>
                <a:schemeClr val="accent2"/>
              </a:solidFill>
            </p:spPr>
            <p:txBody>
              <a:bodyPr wrap="none">
                <a:spAutoFit/>
              </a:bodyPr>
              <a:lstStyle/>
              <a:p>
                <a:pPr/>
                <a14:m>
                  <m:oMathPara xmlns:m="http://schemas.openxmlformats.org/officeDocument/2006/math">
                    <m:oMathParaPr>
                      <m:jc m:val="centerGroup"/>
                    </m:oMathParaPr>
                    <m:oMath xmlns:m="http://schemas.openxmlformats.org/officeDocument/2006/math">
                      <m:f>
                        <m:fPr>
                          <m:ctrlPr>
                            <a:rPr lang="es-PE" i="1">
                              <a:latin typeface="Cambria Math" panose="02040503050406030204" pitchFamily="18" charset="0"/>
                            </a:rPr>
                          </m:ctrlPr>
                        </m:fPr>
                        <m:num>
                          <m:r>
                            <a:rPr lang="es-PE" i="1">
                              <a:latin typeface="Cambria Math" panose="02040503050406030204" pitchFamily="18" charset="0"/>
                              <a:ea typeface="Cambria Math" panose="02040503050406030204" pitchFamily="18" charset="0"/>
                            </a:rPr>
                            <m:t>∆</m:t>
                          </m:r>
                          <m:r>
                            <a:rPr lang="es-PE" i="1">
                              <a:latin typeface="Cambria Math" panose="02040503050406030204" pitchFamily="18" charset="0"/>
                              <a:ea typeface="Cambria Math" panose="02040503050406030204" pitchFamily="18" charset="0"/>
                            </a:rPr>
                            <m:t>𝐹</m:t>
                          </m:r>
                        </m:num>
                        <m:den>
                          <m:r>
                            <a:rPr lang="es-PE" i="1">
                              <a:latin typeface="Cambria Math" panose="02040503050406030204" pitchFamily="18" charset="0"/>
                            </a:rPr>
                            <m:t>𝐴</m:t>
                          </m:r>
                        </m:den>
                      </m:f>
                      <m:r>
                        <a:rPr lang="es-PE" i="0">
                          <a:latin typeface="Cambria Math" panose="02040503050406030204" pitchFamily="18" charset="0"/>
                        </a:rPr>
                        <m:t>=</m:t>
                      </m:r>
                      <m:r>
                        <a:rPr lang="es-PE" i="1">
                          <a:latin typeface="Cambria Math" panose="02040503050406030204" pitchFamily="18" charset="0"/>
                        </a:rPr>
                        <m:t>𝛽</m:t>
                      </m:r>
                      <m:r>
                        <a:rPr lang="es-PE" i="0">
                          <a:latin typeface="Cambria Math" panose="02040503050406030204" pitchFamily="18" charset="0"/>
                        </a:rPr>
                        <m:t> </m:t>
                      </m:r>
                      <m:f>
                        <m:fPr>
                          <m:ctrlPr>
                            <a:rPr lang="es-PE" i="1">
                              <a:latin typeface="Cambria Math" panose="02040503050406030204" pitchFamily="18" charset="0"/>
                            </a:rPr>
                          </m:ctrlPr>
                        </m:fPr>
                        <m:num>
                          <m:r>
                            <a:rPr lang="es-PE" i="0">
                              <a:latin typeface="Cambria Math" panose="02040503050406030204" pitchFamily="18" charset="0"/>
                            </a:rPr>
                            <m:t>∆</m:t>
                          </m:r>
                          <m:r>
                            <a:rPr lang="es-PE" i="1">
                              <a:latin typeface="Cambria Math" panose="02040503050406030204" pitchFamily="18" charset="0"/>
                            </a:rPr>
                            <m:t>𝑉</m:t>
                          </m:r>
                        </m:num>
                        <m:den>
                          <m:sSub>
                            <m:sSubPr>
                              <m:ctrlPr>
                                <a:rPr lang="es-PE" i="1">
                                  <a:latin typeface="Cambria Math" panose="02040503050406030204" pitchFamily="18" charset="0"/>
                                </a:rPr>
                              </m:ctrlPr>
                            </m:sSubPr>
                            <m:e>
                              <m:r>
                                <a:rPr lang="es-PE" i="1">
                                  <a:latin typeface="Cambria Math" panose="02040503050406030204" pitchFamily="18" charset="0"/>
                                </a:rPr>
                                <m:t>𝑉</m:t>
                              </m:r>
                            </m:e>
                            <m:sub>
                              <m:r>
                                <a:rPr lang="es-PE" i="0">
                                  <a:latin typeface="Cambria Math" panose="02040503050406030204" pitchFamily="18" charset="0"/>
                                </a:rPr>
                                <m:t>0</m:t>
                              </m:r>
                            </m:sub>
                          </m:sSub>
                        </m:den>
                      </m:f>
                    </m:oMath>
                  </m:oMathPara>
                </a14:m>
                <a:endParaRPr lang="es-PE" dirty="0"/>
              </a:p>
            </p:txBody>
          </p:sp>
        </mc:Choice>
        <mc:Fallback xmlns="">
          <p:sp>
            <p:nvSpPr>
              <p:cNvPr id="13" name="Rectángulo 12"/>
              <p:cNvSpPr>
                <a:spLocks noRot="1" noChangeAspect="1" noMove="1" noResize="1" noEditPoints="1" noAdjustHandles="1" noChangeArrowheads="1" noChangeShapeType="1" noTextEdit="1"/>
              </p:cNvSpPr>
              <p:nvPr/>
            </p:nvSpPr>
            <p:spPr>
              <a:xfrm>
                <a:off x="980149" y="4329917"/>
                <a:ext cx="1352550" cy="659796"/>
              </a:xfrm>
              <a:prstGeom prst="rect">
                <a:avLst/>
              </a:prstGeom>
              <a:blipFill>
                <a:blip r:embed="rId9"/>
                <a:stretch>
                  <a:fillRect/>
                </a:stretch>
              </a:blipFill>
            </p:spPr>
            <p:txBody>
              <a:bodyPr/>
              <a:lstStyle/>
              <a:p>
                <a:r>
                  <a:rPr lang="es-ES">
                    <a:noFill/>
                  </a:rPr>
                  <a:t> </a:t>
                </a:r>
              </a:p>
            </p:txBody>
          </p:sp>
        </mc:Fallback>
      </mc:AlternateContent>
      <p:sp>
        <p:nvSpPr>
          <p:cNvPr id="5" name="Rectángulo 4"/>
          <p:cNvSpPr/>
          <p:nvPr/>
        </p:nvSpPr>
        <p:spPr>
          <a:xfrm>
            <a:off x="1034289" y="3031144"/>
            <a:ext cx="2375971" cy="369332"/>
          </a:xfrm>
          <a:prstGeom prst="rect">
            <a:avLst/>
          </a:prstGeom>
        </p:spPr>
        <p:txBody>
          <a:bodyPr wrap="none">
            <a:spAutoFit/>
          </a:bodyPr>
          <a:lstStyle/>
          <a:p>
            <a:pPr algn="just"/>
            <a:r>
              <a:rPr lang="es-PE" b="1" dirty="0">
                <a:solidFill>
                  <a:srgbClr val="002060"/>
                </a:solidFill>
              </a:rPr>
              <a:t>De la Ley de Hooke</a:t>
            </a:r>
            <a:endParaRPr lang="es-PE" dirty="0"/>
          </a:p>
        </p:txBody>
      </p:sp>
      <p:graphicFrame>
        <p:nvGraphicFramePr>
          <p:cNvPr id="14" name="Tabla 13"/>
          <p:cNvGraphicFramePr>
            <a:graphicFrameLocks noGrp="1"/>
          </p:cNvGraphicFramePr>
          <p:nvPr>
            <p:extLst>
              <p:ext uri="{D42A27DB-BD31-4B8C-83A1-F6EECF244321}">
                <p14:modId xmlns:p14="http://schemas.microsoft.com/office/powerpoint/2010/main" val="1733369133"/>
              </p:ext>
            </p:extLst>
          </p:nvPr>
        </p:nvGraphicFramePr>
        <p:xfrm>
          <a:off x="9755833" y="1759262"/>
          <a:ext cx="2009958" cy="4036620"/>
        </p:xfrm>
        <a:graphic>
          <a:graphicData uri="http://schemas.openxmlformats.org/drawingml/2006/table">
            <a:tbl>
              <a:tblPr firstRow="1" firstCol="1" bandRow="1">
                <a:tableStyleId>{5C22544A-7EE6-4342-B048-85BDC9FD1C3A}</a:tableStyleId>
              </a:tblPr>
              <a:tblGrid>
                <a:gridCol w="900738">
                  <a:extLst>
                    <a:ext uri="{9D8B030D-6E8A-4147-A177-3AD203B41FA5}">
                      <a16:colId xmlns:a16="http://schemas.microsoft.com/office/drawing/2014/main" val="20000"/>
                    </a:ext>
                  </a:extLst>
                </a:gridCol>
                <a:gridCol w="1109220">
                  <a:extLst>
                    <a:ext uri="{9D8B030D-6E8A-4147-A177-3AD203B41FA5}">
                      <a16:colId xmlns:a16="http://schemas.microsoft.com/office/drawing/2014/main" val="20003"/>
                    </a:ext>
                  </a:extLst>
                </a:gridCol>
              </a:tblGrid>
              <a:tr h="382386">
                <a:tc>
                  <a:txBody>
                    <a:bodyPr/>
                    <a:lstStyle/>
                    <a:p>
                      <a:pPr algn="ctr">
                        <a:lnSpc>
                          <a:spcPct val="107000"/>
                        </a:lnSpc>
                        <a:spcAft>
                          <a:spcPts val="0"/>
                        </a:spcAft>
                      </a:pPr>
                      <a:r>
                        <a:rPr lang="es-PE" sz="1400" dirty="0">
                          <a:effectLst/>
                        </a:rPr>
                        <a:t>Material</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PE" sz="1400" dirty="0">
                          <a:effectLst/>
                        </a:rPr>
                        <a:t>Modulo de elasticidad</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46788">
                <a:tc>
                  <a:txBody>
                    <a:bodyPr/>
                    <a:lstStyle/>
                    <a:p>
                      <a:pPr algn="ctr">
                        <a:lnSpc>
                          <a:spcPct val="107000"/>
                        </a:lnSpc>
                        <a:spcAft>
                          <a:spcPts val="0"/>
                        </a:spcAft>
                      </a:pPr>
                      <a:r>
                        <a:rPr lang="es-PE" sz="1400" dirty="0">
                          <a:effectLst/>
                        </a:rPr>
                        <a:t>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s-PE" sz="1400" dirty="0">
                          <a:effectLst/>
                        </a:rPr>
                        <a:t>B (N/m</a:t>
                      </a:r>
                      <a:r>
                        <a:rPr lang="es-PE" sz="1400" baseline="30000" dirty="0">
                          <a:effectLst/>
                        </a:rPr>
                        <a:t>2</a:t>
                      </a:r>
                      <a:r>
                        <a:rPr lang="es-PE" sz="1400" dirty="0">
                          <a:effectLst/>
                        </a:rPr>
                        <a:t>)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82386">
                <a:tc>
                  <a:txBody>
                    <a:bodyPr/>
                    <a:lstStyle/>
                    <a:p>
                      <a:pPr algn="just">
                        <a:lnSpc>
                          <a:spcPct val="107000"/>
                        </a:lnSpc>
                        <a:spcAft>
                          <a:spcPts val="0"/>
                        </a:spcAft>
                      </a:pPr>
                      <a:r>
                        <a:rPr lang="es-PE" sz="1400" dirty="0">
                          <a:effectLst/>
                        </a:rPr>
                        <a:t>Aluminio</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7,5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82386">
                <a:tc>
                  <a:txBody>
                    <a:bodyPr/>
                    <a:lstStyle/>
                    <a:p>
                      <a:pPr algn="just">
                        <a:lnSpc>
                          <a:spcPct val="107000"/>
                        </a:lnSpc>
                        <a:spcAft>
                          <a:spcPts val="0"/>
                        </a:spcAft>
                      </a:pPr>
                      <a:r>
                        <a:rPr lang="es-PE" sz="1400">
                          <a:effectLst/>
                        </a:rPr>
                        <a:t>Cobre</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14,0 x 10</a:t>
                      </a:r>
                      <a:r>
                        <a:rPr lang="es-PE" sz="1400" baseline="30000" dirty="0" smtClean="0">
                          <a:effectLst/>
                        </a:rPr>
                        <a:t>10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82386">
                <a:tc>
                  <a:txBody>
                    <a:bodyPr/>
                    <a:lstStyle/>
                    <a:p>
                      <a:pPr algn="just">
                        <a:lnSpc>
                          <a:spcPct val="107000"/>
                        </a:lnSpc>
                        <a:spcAft>
                          <a:spcPts val="0"/>
                        </a:spcAft>
                      </a:pPr>
                      <a:r>
                        <a:rPr lang="es-PE" sz="1400" dirty="0">
                          <a:effectLst/>
                        </a:rPr>
                        <a:t>Hierro </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16,0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82386">
                <a:tc>
                  <a:txBody>
                    <a:bodyPr/>
                    <a:lstStyle/>
                    <a:p>
                      <a:pPr algn="just">
                        <a:lnSpc>
                          <a:spcPct val="107000"/>
                        </a:lnSpc>
                        <a:spcAft>
                          <a:spcPts val="0"/>
                        </a:spcAft>
                      </a:pPr>
                      <a:r>
                        <a:rPr lang="es-PE" sz="1400">
                          <a:effectLst/>
                        </a:rPr>
                        <a:t>Plomo</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4,1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382386">
                <a:tc>
                  <a:txBody>
                    <a:bodyPr/>
                    <a:lstStyle/>
                    <a:p>
                      <a:pPr algn="just">
                        <a:lnSpc>
                          <a:spcPct val="107000"/>
                        </a:lnSpc>
                        <a:spcAft>
                          <a:spcPts val="0"/>
                        </a:spcAft>
                      </a:pPr>
                      <a:r>
                        <a:rPr lang="es-PE" sz="1400">
                          <a:effectLst/>
                        </a:rPr>
                        <a:t>Nickel</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17,0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382386">
                <a:tc>
                  <a:txBody>
                    <a:bodyPr/>
                    <a:lstStyle/>
                    <a:p>
                      <a:pPr algn="just">
                        <a:lnSpc>
                          <a:spcPct val="107000"/>
                        </a:lnSpc>
                        <a:spcAft>
                          <a:spcPts val="0"/>
                        </a:spcAft>
                      </a:pPr>
                      <a:r>
                        <a:rPr lang="es-PE" sz="1400" dirty="0" err="1">
                          <a:effectLst/>
                        </a:rPr>
                        <a:t>Laton</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6,0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382386">
                <a:tc>
                  <a:txBody>
                    <a:bodyPr/>
                    <a:lstStyle/>
                    <a:p>
                      <a:pPr algn="just">
                        <a:lnSpc>
                          <a:spcPct val="107000"/>
                        </a:lnSpc>
                        <a:spcAft>
                          <a:spcPts val="0"/>
                        </a:spcAft>
                      </a:pPr>
                      <a:r>
                        <a:rPr lang="es-PE" sz="1400">
                          <a:effectLst/>
                        </a:rPr>
                        <a:t>Acero</a:t>
                      </a:r>
                      <a:endParaRPr lang="es-P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16,0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382386">
                <a:tc>
                  <a:txBody>
                    <a:bodyPr/>
                    <a:lstStyle/>
                    <a:p>
                      <a:pPr algn="just">
                        <a:lnSpc>
                          <a:spcPct val="107000"/>
                        </a:lnSpc>
                        <a:spcAft>
                          <a:spcPts val="0"/>
                        </a:spcAft>
                      </a:pPr>
                      <a:r>
                        <a:rPr lang="es-PE" sz="1400" dirty="0">
                          <a:effectLst/>
                        </a:rPr>
                        <a:t>Vidrio </a:t>
                      </a:r>
                      <a:endParaRPr lang="es-PE" sz="1400" dirty="0" smtClean="0">
                        <a:effectLst/>
                      </a:endParaRPr>
                    </a:p>
                    <a:p>
                      <a:pPr algn="just">
                        <a:lnSpc>
                          <a:spcPct val="107000"/>
                        </a:lnSpc>
                        <a:spcAft>
                          <a:spcPts val="0"/>
                        </a:spcAft>
                      </a:pPr>
                      <a:r>
                        <a:rPr lang="es-PE" sz="1400" dirty="0" smtClean="0">
                          <a:effectLst/>
                        </a:rPr>
                        <a:t>óptico</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es-PE" sz="1400" dirty="0" smtClean="0">
                          <a:effectLst/>
                        </a:rPr>
                        <a:t>5,0 x 10</a:t>
                      </a:r>
                      <a:r>
                        <a:rPr lang="es-PE" sz="1400" baseline="30000" dirty="0" smtClean="0">
                          <a:effectLst/>
                        </a:rPr>
                        <a:t>10</a:t>
                      </a:r>
                      <a:endParaRPr lang="es-P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bl>
          </a:graphicData>
        </a:graphic>
      </p:graphicFrame>
      <p:sp>
        <p:nvSpPr>
          <p:cNvPr id="6" name="Rectángulo 5"/>
          <p:cNvSpPr/>
          <p:nvPr/>
        </p:nvSpPr>
        <p:spPr>
          <a:xfrm>
            <a:off x="1632400" y="6102407"/>
            <a:ext cx="3610376" cy="584775"/>
          </a:xfrm>
          <a:prstGeom prst="rect">
            <a:avLst/>
          </a:prstGeom>
        </p:spPr>
        <p:txBody>
          <a:bodyPr wrap="square">
            <a:spAutoFit/>
          </a:bodyPr>
          <a:lstStyle/>
          <a:p>
            <a:pPr algn="just"/>
            <a:r>
              <a:rPr lang="es-PE" sz="1600" dirty="0"/>
              <a:t>Para: </a:t>
            </a:r>
            <a:r>
              <a:rPr lang="es-PE" sz="1600" dirty="0" smtClean="0"/>
              <a:t>Compresión, </a:t>
            </a:r>
            <a:r>
              <a:rPr lang="el-GR" sz="1600" dirty="0"/>
              <a:t>Δ</a:t>
            </a:r>
            <a:r>
              <a:rPr lang="es-PE" sz="1600" dirty="0" smtClean="0"/>
              <a:t>V es negativo</a:t>
            </a:r>
          </a:p>
          <a:p>
            <a:pPr algn="just"/>
            <a:r>
              <a:rPr lang="es-PE" sz="1600" dirty="0"/>
              <a:t> </a:t>
            </a:r>
            <a:r>
              <a:rPr lang="es-PE" sz="1600" dirty="0" smtClean="0"/>
              <a:t>         Tracción, </a:t>
            </a:r>
            <a:r>
              <a:rPr lang="el-GR" sz="1600" dirty="0" smtClean="0"/>
              <a:t>Δ</a:t>
            </a:r>
            <a:r>
              <a:rPr lang="es-PE" sz="1600" dirty="0" smtClean="0"/>
              <a:t>V es positivo</a:t>
            </a:r>
            <a:endParaRPr lang="es-PE" sz="1600" dirty="0"/>
          </a:p>
        </p:txBody>
      </p:sp>
    </p:spTree>
    <p:extLst>
      <p:ext uri="{BB962C8B-B14F-4D97-AF65-F5344CB8AC3E}">
        <p14:creationId xmlns:p14="http://schemas.microsoft.com/office/powerpoint/2010/main" val="407551620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80">
                                          <p:stCondLst>
                                            <p:cond delay="0"/>
                                          </p:stCondLst>
                                        </p:cTn>
                                        <p:tgtEl>
                                          <p:spTgt spid="4"/>
                                        </p:tgtEl>
                                      </p:cBhvr>
                                    </p:animEffect>
                                    <p:anim calcmode="lin" valueType="num">
                                      <p:cBhvr>
                                        <p:cTn id="1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0" dur="26">
                                          <p:stCondLst>
                                            <p:cond delay="650"/>
                                          </p:stCondLst>
                                        </p:cTn>
                                        <p:tgtEl>
                                          <p:spTgt spid="4"/>
                                        </p:tgtEl>
                                      </p:cBhvr>
                                      <p:to x="100000" y="60000"/>
                                    </p:animScale>
                                    <p:animScale>
                                      <p:cBhvr>
                                        <p:cTn id="21" dur="166" decel="50000">
                                          <p:stCondLst>
                                            <p:cond delay="676"/>
                                          </p:stCondLst>
                                        </p:cTn>
                                        <p:tgtEl>
                                          <p:spTgt spid="4"/>
                                        </p:tgtEl>
                                      </p:cBhvr>
                                      <p:to x="100000" y="100000"/>
                                    </p:animScale>
                                    <p:animScale>
                                      <p:cBhvr>
                                        <p:cTn id="22" dur="26">
                                          <p:stCondLst>
                                            <p:cond delay="1312"/>
                                          </p:stCondLst>
                                        </p:cTn>
                                        <p:tgtEl>
                                          <p:spTgt spid="4"/>
                                        </p:tgtEl>
                                      </p:cBhvr>
                                      <p:to x="100000" y="80000"/>
                                    </p:animScale>
                                    <p:animScale>
                                      <p:cBhvr>
                                        <p:cTn id="23" dur="166" decel="50000">
                                          <p:stCondLst>
                                            <p:cond delay="1338"/>
                                          </p:stCondLst>
                                        </p:cTn>
                                        <p:tgtEl>
                                          <p:spTgt spid="4"/>
                                        </p:tgtEl>
                                      </p:cBhvr>
                                      <p:to x="100000" y="100000"/>
                                    </p:animScale>
                                    <p:animScale>
                                      <p:cBhvr>
                                        <p:cTn id="24" dur="26">
                                          <p:stCondLst>
                                            <p:cond delay="1642"/>
                                          </p:stCondLst>
                                        </p:cTn>
                                        <p:tgtEl>
                                          <p:spTgt spid="4"/>
                                        </p:tgtEl>
                                      </p:cBhvr>
                                      <p:to x="100000" y="90000"/>
                                    </p:animScale>
                                    <p:animScale>
                                      <p:cBhvr>
                                        <p:cTn id="25" dur="166" decel="50000">
                                          <p:stCondLst>
                                            <p:cond delay="1668"/>
                                          </p:stCondLst>
                                        </p:cTn>
                                        <p:tgtEl>
                                          <p:spTgt spid="4"/>
                                        </p:tgtEl>
                                      </p:cBhvr>
                                      <p:to x="100000" y="100000"/>
                                    </p:animScale>
                                    <p:animScale>
                                      <p:cBhvr>
                                        <p:cTn id="26" dur="26">
                                          <p:stCondLst>
                                            <p:cond delay="1808"/>
                                          </p:stCondLst>
                                        </p:cTn>
                                        <p:tgtEl>
                                          <p:spTgt spid="4"/>
                                        </p:tgtEl>
                                      </p:cBhvr>
                                      <p:to x="100000" y="95000"/>
                                    </p:animScale>
                                    <p:animScale>
                                      <p:cBhvr>
                                        <p:cTn id="27" dur="166" decel="50000">
                                          <p:stCondLst>
                                            <p:cond delay="1834"/>
                                          </p:stCondLst>
                                        </p:cTn>
                                        <p:tgtEl>
                                          <p:spTgt spid="4"/>
                                        </p:tgtEl>
                                      </p:cBhvr>
                                      <p:to x="100000" y="100000"/>
                                    </p:animScale>
                                  </p:childTnLst>
                                </p:cTn>
                              </p:par>
                              <p:par>
                                <p:cTn id="28" presetID="6" presetClass="entr" presetSubtype="16"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circle(in)">
                                      <p:cBhvr>
                                        <p:cTn id="30" dur="20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additive="base">
                                        <p:cTn id="39" dur="500" fill="hold"/>
                                        <p:tgtEl>
                                          <p:spTgt spid="10"/>
                                        </p:tgtEl>
                                        <p:attrNameLst>
                                          <p:attrName>ppt_x</p:attrName>
                                        </p:attrNameLst>
                                      </p:cBhvr>
                                      <p:tavLst>
                                        <p:tav tm="0">
                                          <p:val>
                                            <p:strVal val="#ppt_x"/>
                                          </p:val>
                                        </p:tav>
                                        <p:tav tm="100000">
                                          <p:val>
                                            <p:strVal val="#ppt_x"/>
                                          </p:val>
                                        </p:tav>
                                      </p:tavLst>
                                    </p:anim>
                                    <p:anim calcmode="lin" valueType="num">
                                      <p:cBhvr additive="base">
                                        <p:cTn id="4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5" presetClass="entr" presetSubtype="0" fill="hold"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fade">
                                      <p:cBhvr>
                                        <p:cTn id="45" dur="2000"/>
                                        <p:tgtEl>
                                          <p:spTgt spid="3">
                                            <p:txEl>
                                              <p:pRg st="5" end="5"/>
                                            </p:txEl>
                                          </p:spTgt>
                                        </p:tgtEl>
                                      </p:cBhvr>
                                    </p:animEffect>
                                    <p:anim calcmode="lin" valueType="num">
                                      <p:cBhvr>
                                        <p:cTn id="46"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7"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par>
                          <p:cTn id="48" fill="hold">
                            <p:stCondLst>
                              <p:cond delay="2000"/>
                            </p:stCondLst>
                            <p:childTnLst>
                              <p:par>
                                <p:cTn id="49" presetID="6" presetClass="entr" presetSubtype="16" fill="hold" grpId="0" nodeType="afterEffect">
                                  <p:stCondLst>
                                    <p:cond delay="0"/>
                                  </p:stCondLst>
                                  <p:childTnLst>
                                    <p:set>
                                      <p:cBhvr>
                                        <p:cTn id="50" dur="1" fill="hold">
                                          <p:stCondLst>
                                            <p:cond delay="0"/>
                                          </p:stCondLst>
                                        </p:cTn>
                                        <p:tgtEl>
                                          <p:spTgt spid="2"/>
                                        </p:tgtEl>
                                        <p:attrNameLst>
                                          <p:attrName>style.visibility</p:attrName>
                                        </p:attrNameLst>
                                      </p:cBhvr>
                                      <p:to>
                                        <p:strVal val="visible"/>
                                      </p:to>
                                    </p:set>
                                    <p:animEffect transition="in" filter="circle(in)">
                                      <p:cBhvr>
                                        <p:cTn id="51" dur="2000"/>
                                        <p:tgtEl>
                                          <p:spTgt spid="2"/>
                                        </p:tgtEl>
                                      </p:cBhvr>
                                    </p:animEffect>
                                  </p:childTnLst>
                                </p:cTn>
                              </p:par>
                            </p:childTnLst>
                          </p:cTn>
                        </p:par>
                        <p:par>
                          <p:cTn id="52" fill="hold">
                            <p:stCondLst>
                              <p:cond delay="4000"/>
                            </p:stCondLst>
                            <p:childTnLst>
                              <p:par>
                                <p:cTn id="53" presetID="42" presetClass="entr" presetSubtype="0" fill="hold" grpId="0" nodeType="after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fade">
                                      <p:cBhvr>
                                        <p:cTn id="55" dur="1000"/>
                                        <p:tgtEl>
                                          <p:spTgt spid="11"/>
                                        </p:tgtEl>
                                      </p:cBhvr>
                                    </p:animEffect>
                                    <p:anim calcmode="lin" valueType="num">
                                      <p:cBhvr>
                                        <p:cTn id="56" dur="1000" fill="hold"/>
                                        <p:tgtEl>
                                          <p:spTgt spid="11"/>
                                        </p:tgtEl>
                                        <p:attrNameLst>
                                          <p:attrName>ppt_x</p:attrName>
                                        </p:attrNameLst>
                                      </p:cBhvr>
                                      <p:tavLst>
                                        <p:tav tm="0">
                                          <p:val>
                                            <p:strVal val="#ppt_x"/>
                                          </p:val>
                                        </p:tav>
                                        <p:tav tm="100000">
                                          <p:val>
                                            <p:strVal val="#ppt_x"/>
                                          </p:val>
                                        </p:tav>
                                      </p:tavLst>
                                    </p:anim>
                                    <p:anim calcmode="lin" valueType="num">
                                      <p:cBhvr>
                                        <p:cTn id="57" dur="1000" fill="hold"/>
                                        <p:tgtEl>
                                          <p:spTgt spid="11"/>
                                        </p:tgtEl>
                                        <p:attrNameLst>
                                          <p:attrName>ppt_y</p:attrName>
                                        </p:attrNameLst>
                                      </p:cBhvr>
                                      <p:tavLst>
                                        <p:tav tm="0">
                                          <p:val>
                                            <p:strVal val="#ppt_y+.1"/>
                                          </p:val>
                                        </p:tav>
                                        <p:tav tm="100000">
                                          <p:val>
                                            <p:strVal val="#ppt_y"/>
                                          </p:val>
                                        </p:tav>
                                      </p:tavLst>
                                    </p:anim>
                                  </p:childTnLst>
                                </p:cTn>
                              </p:par>
                            </p:childTnLst>
                          </p:cTn>
                        </p:par>
                        <p:par>
                          <p:cTn id="58" fill="hold">
                            <p:stCondLst>
                              <p:cond delay="5000"/>
                            </p:stCondLst>
                            <p:childTnLst>
                              <p:par>
                                <p:cTn id="59" presetID="42" presetClass="entr" presetSubtype="0" fill="hold" grpId="0" nodeType="after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fade">
                                      <p:cBhvr>
                                        <p:cTn id="61" dur="1000"/>
                                        <p:tgtEl>
                                          <p:spTgt spid="13"/>
                                        </p:tgtEl>
                                      </p:cBhvr>
                                    </p:animEffect>
                                    <p:anim calcmode="lin" valueType="num">
                                      <p:cBhvr>
                                        <p:cTn id="62" dur="1000" fill="hold"/>
                                        <p:tgtEl>
                                          <p:spTgt spid="13"/>
                                        </p:tgtEl>
                                        <p:attrNameLst>
                                          <p:attrName>ppt_x</p:attrName>
                                        </p:attrNameLst>
                                      </p:cBhvr>
                                      <p:tavLst>
                                        <p:tav tm="0">
                                          <p:val>
                                            <p:strVal val="#ppt_x"/>
                                          </p:val>
                                        </p:tav>
                                        <p:tav tm="100000">
                                          <p:val>
                                            <p:strVal val="#ppt_x"/>
                                          </p:val>
                                        </p:tav>
                                      </p:tavLst>
                                    </p:anim>
                                    <p:anim calcmode="lin" valueType="num">
                                      <p:cBhvr>
                                        <p:cTn id="6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10" grpId="0"/>
      <p:bldP spid="11"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76518" y="244206"/>
            <a:ext cx="11456831" cy="6379726"/>
          </a:xfrm>
        </p:spPr>
        <p:txBody>
          <a:bodyPr>
            <a:normAutofit lnSpcReduction="10000"/>
          </a:bodyPr>
          <a:lstStyle/>
          <a:p>
            <a:pPr marL="0" indent="0" algn="just">
              <a:buNone/>
            </a:pPr>
            <a:r>
              <a:rPr lang="es-PE" b="1" dirty="0" smtClean="0">
                <a:solidFill>
                  <a:schemeClr val="tx1"/>
                </a:solidFill>
              </a:rPr>
              <a:t>ENERGIA ELASTICA ACUMULADA EN UNA BARRA.- </a:t>
            </a:r>
            <a:r>
              <a:rPr lang="es-PE" dirty="0" smtClean="0">
                <a:solidFill>
                  <a:schemeClr val="tx1"/>
                </a:solidFill>
              </a:rPr>
              <a:t>Una barra deformada elásticamente almacena energía, numéricamente igual al trabajo hecho para tal deformación.</a:t>
            </a:r>
          </a:p>
          <a:p>
            <a:pPr marL="0" indent="0" algn="just">
              <a:buNone/>
            </a:pPr>
            <a:endParaRPr lang="es-PE" dirty="0">
              <a:solidFill>
                <a:schemeClr val="tx1"/>
              </a:solidFill>
            </a:endParaRPr>
          </a:p>
          <a:p>
            <a:pPr marL="0" indent="0" algn="just">
              <a:buNone/>
            </a:pPr>
            <a:endParaRPr lang="es-PE" dirty="0" smtClean="0"/>
          </a:p>
          <a:p>
            <a:pPr marL="0" indent="0" algn="just">
              <a:buNone/>
            </a:pPr>
            <a:endParaRPr lang="es-PE" sz="2000" dirty="0" smtClean="0"/>
          </a:p>
          <a:p>
            <a:pPr marL="0" indent="0" algn="just">
              <a:buNone/>
            </a:pPr>
            <a:endParaRPr lang="es-PE" sz="1600" i="1" dirty="0"/>
          </a:p>
          <a:p>
            <a:pPr marL="0" indent="0" algn="just">
              <a:buNone/>
            </a:pPr>
            <a:endParaRPr lang="es-PE" sz="1600" i="1" dirty="0" smtClean="0"/>
          </a:p>
          <a:p>
            <a:pPr marL="0" indent="0" algn="just">
              <a:buNone/>
            </a:pPr>
            <a:endParaRPr lang="es-PE" sz="1600" i="1" dirty="0"/>
          </a:p>
          <a:p>
            <a:pPr marL="0" indent="0" algn="just">
              <a:buNone/>
            </a:pPr>
            <a:endParaRPr lang="es-PE" sz="1600" i="1" dirty="0" smtClean="0"/>
          </a:p>
          <a:p>
            <a:pPr marL="0" indent="0" algn="just">
              <a:buNone/>
            </a:pPr>
            <a:endParaRPr lang="es-PE" sz="1600" i="1" dirty="0"/>
          </a:p>
          <a:p>
            <a:pPr marL="0" indent="0" algn="just">
              <a:buNone/>
            </a:pPr>
            <a:endParaRPr lang="es-PE" sz="1600" i="1" dirty="0" smtClean="0"/>
          </a:p>
          <a:p>
            <a:pPr marL="0" indent="0" algn="just">
              <a:buNone/>
            </a:pPr>
            <a:endParaRPr lang="es-PE" sz="1600" i="1" dirty="0"/>
          </a:p>
          <a:p>
            <a:pPr marL="0" indent="0" algn="just">
              <a:buNone/>
            </a:pPr>
            <a:endParaRPr lang="es-PE" sz="1600" i="1" dirty="0" smtClean="0"/>
          </a:p>
          <a:p>
            <a:pPr marL="0" indent="0" algn="just">
              <a:buNone/>
            </a:pPr>
            <a:endParaRPr lang="es-PE" sz="2000" i="1" dirty="0" smtClean="0"/>
          </a:p>
          <a:p>
            <a:pPr marL="0" indent="0" algn="just">
              <a:buNone/>
            </a:pPr>
            <a:endParaRPr lang="es-PE" sz="2000" i="1" dirty="0"/>
          </a:p>
          <a:p>
            <a:pPr marL="0" indent="0" algn="just">
              <a:buNone/>
            </a:pPr>
            <a:endParaRPr lang="es-PE" sz="1200" i="1" dirty="0" smtClean="0"/>
          </a:p>
          <a:p>
            <a:pPr marL="0" indent="0" algn="just">
              <a:buNone/>
            </a:pPr>
            <a:r>
              <a:rPr lang="es-PE" sz="2000" dirty="0" smtClean="0"/>
              <a:t>		</a:t>
            </a:r>
            <a:endParaRPr lang="es-PE" sz="2000" dirty="0"/>
          </a:p>
        </p:txBody>
      </p:sp>
      <mc:AlternateContent xmlns:mc="http://schemas.openxmlformats.org/markup-compatibility/2006" xmlns:a14="http://schemas.microsoft.com/office/drawing/2010/main">
        <mc:Choice Requires="a14">
          <p:sp>
            <p:nvSpPr>
              <p:cNvPr id="4" name="Rectángulo 3"/>
              <p:cNvSpPr/>
              <p:nvPr/>
            </p:nvSpPr>
            <p:spPr>
              <a:xfrm>
                <a:off x="1690392" y="1317074"/>
                <a:ext cx="1373196" cy="78585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s-PE" sz="2200" i="1" smtClean="0">
                              <a:latin typeface="Cambria Math" panose="02040503050406030204" pitchFamily="18" charset="0"/>
                            </a:rPr>
                          </m:ctrlPr>
                        </m:fPr>
                        <m:num>
                          <m:r>
                            <a:rPr lang="es-PE" sz="2200" i="1">
                              <a:latin typeface="Cambria Math" panose="02040503050406030204" pitchFamily="18" charset="0"/>
                            </a:rPr>
                            <m:t>𝐹</m:t>
                          </m:r>
                        </m:num>
                        <m:den>
                          <m:r>
                            <a:rPr lang="es-PE" sz="2200" i="1">
                              <a:latin typeface="Cambria Math" panose="02040503050406030204" pitchFamily="18" charset="0"/>
                            </a:rPr>
                            <m:t>𝐴</m:t>
                          </m:r>
                        </m:den>
                      </m:f>
                      <m:r>
                        <a:rPr lang="es-PE" sz="2200" i="0">
                          <a:latin typeface="Cambria Math" panose="02040503050406030204" pitchFamily="18" charset="0"/>
                        </a:rPr>
                        <m:t>=</m:t>
                      </m:r>
                      <m:r>
                        <a:rPr lang="es-PE" sz="2200" i="1">
                          <a:latin typeface="Cambria Math" panose="02040503050406030204" pitchFamily="18" charset="0"/>
                        </a:rPr>
                        <m:t>𝐸</m:t>
                      </m:r>
                      <m:f>
                        <m:fPr>
                          <m:ctrlPr>
                            <a:rPr lang="es-PE" sz="2200" i="1">
                              <a:latin typeface="Cambria Math" panose="02040503050406030204" pitchFamily="18" charset="0"/>
                            </a:rPr>
                          </m:ctrlPr>
                        </m:fPr>
                        <m:num>
                          <m:r>
                            <a:rPr lang="es-PE" sz="2200" i="1" smtClean="0">
                              <a:latin typeface="Cambria Math" panose="02040503050406030204" pitchFamily="18" charset="0"/>
                              <a:ea typeface="Cambria Math" panose="02040503050406030204" pitchFamily="18" charset="0"/>
                            </a:rPr>
                            <m:t>∆</m:t>
                          </m:r>
                          <m:r>
                            <a:rPr lang="es-PE" sz="2200" b="0" i="1" smtClean="0">
                              <a:latin typeface="Cambria Math" panose="02040503050406030204" pitchFamily="18" charset="0"/>
                              <a:ea typeface="Cambria Math" panose="02040503050406030204" pitchFamily="18" charset="0"/>
                            </a:rPr>
                            <m:t>𝐿</m:t>
                          </m:r>
                        </m:num>
                        <m:den>
                          <m:sSub>
                            <m:sSubPr>
                              <m:ctrlPr>
                                <a:rPr lang="es-PE" sz="2200" i="1" smtClean="0">
                                  <a:latin typeface="Cambria Math" panose="02040503050406030204" pitchFamily="18" charset="0"/>
                                </a:rPr>
                              </m:ctrlPr>
                            </m:sSubPr>
                            <m:e>
                              <m:r>
                                <a:rPr lang="es-PE" sz="2200" b="0" i="1" smtClean="0">
                                  <a:latin typeface="Cambria Math" panose="02040503050406030204" pitchFamily="18" charset="0"/>
                                </a:rPr>
                                <m:t>𝐿</m:t>
                              </m:r>
                            </m:e>
                            <m:sub>
                              <m:r>
                                <a:rPr lang="es-PE" sz="2200" b="0" i="1" smtClean="0">
                                  <a:latin typeface="Cambria Math" panose="02040503050406030204" pitchFamily="18" charset="0"/>
                                </a:rPr>
                                <m:t>0</m:t>
                              </m:r>
                            </m:sub>
                          </m:sSub>
                        </m:den>
                      </m:f>
                    </m:oMath>
                  </m:oMathPara>
                </a14:m>
                <a:endParaRPr lang="es-PE" sz="2200" dirty="0"/>
              </a:p>
            </p:txBody>
          </p:sp>
        </mc:Choice>
        <mc:Fallback xmlns="">
          <p:sp>
            <p:nvSpPr>
              <p:cNvPr id="4" name="Rectángulo 3"/>
              <p:cNvSpPr>
                <a:spLocks noRot="1" noChangeAspect="1" noMove="1" noResize="1" noEditPoints="1" noAdjustHandles="1" noChangeArrowheads="1" noChangeShapeType="1" noTextEdit="1"/>
              </p:cNvSpPr>
              <p:nvPr/>
            </p:nvSpPr>
            <p:spPr>
              <a:xfrm>
                <a:off x="1690392" y="1317074"/>
                <a:ext cx="1373196" cy="785856"/>
              </a:xfrm>
              <a:prstGeom prst="rect">
                <a:avLst/>
              </a:prstGeom>
              <a:blipFill>
                <a:blip r:embed="rId2"/>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 name="Rectángulo 4"/>
              <p:cNvSpPr/>
              <p:nvPr/>
            </p:nvSpPr>
            <p:spPr>
              <a:xfrm>
                <a:off x="4576739" y="1317074"/>
                <a:ext cx="1936941" cy="78585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PE" sz="2200" i="1" smtClean="0">
                              <a:latin typeface="Cambria Math" panose="02040503050406030204" pitchFamily="18" charset="0"/>
                            </a:rPr>
                          </m:ctrlPr>
                        </m:sSubPr>
                        <m:e>
                          <m:r>
                            <a:rPr lang="es-PE" sz="2200" i="1">
                              <a:latin typeface="Cambria Math" panose="02040503050406030204" pitchFamily="18" charset="0"/>
                            </a:rPr>
                            <m:t>𝐹</m:t>
                          </m:r>
                        </m:e>
                        <m:sub>
                          <m:d>
                            <m:dPr>
                              <m:ctrlPr>
                                <a:rPr lang="es-PE" sz="2200" i="1">
                                  <a:latin typeface="Cambria Math" panose="02040503050406030204" pitchFamily="18" charset="0"/>
                                </a:rPr>
                              </m:ctrlPr>
                            </m:dPr>
                            <m:e>
                              <m:r>
                                <a:rPr lang="es-PE" sz="2200" i="1" smtClean="0">
                                  <a:latin typeface="Cambria Math" panose="02040503050406030204" pitchFamily="18" charset="0"/>
                                  <a:ea typeface="Cambria Math" panose="02040503050406030204" pitchFamily="18" charset="0"/>
                                </a:rPr>
                                <m:t>∆</m:t>
                              </m:r>
                              <m:r>
                                <a:rPr lang="es-PE" sz="2200" b="0" i="1" smtClean="0">
                                  <a:latin typeface="Cambria Math" panose="02040503050406030204" pitchFamily="18" charset="0"/>
                                  <a:ea typeface="Cambria Math" panose="02040503050406030204" pitchFamily="18" charset="0"/>
                                </a:rPr>
                                <m:t>𝐿</m:t>
                              </m:r>
                            </m:e>
                          </m:d>
                        </m:sub>
                      </m:sSub>
                      <m:r>
                        <a:rPr lang="es-PE" sz="2200" i="0">
                          <a:latin typeface="Cambria Math" panose="02040503050406030204" pitchFamily="18" charset="0"/>
                        </a:rPr>
                        <m:t>=</m:t>
                      </m:r>
                      <m:r>
                        <a:rPr lang="es-PE" sz="2200" b="0" i="1" smtClean="0">
                          <a:latin typeface="Cambria Math" panose="02040503050406030204" pitchFamily="18" charset="0"/>
                        </a:rPr>
                        <m:t>𝐴𝐸</m:t>
                      </m:r>
                      <m:f>
                        <m:fPr>
                          <m:ctrlPr>
                            <a:rPr lang="es-PE" sz="2200" i="1">
                              <a:latin typeface="Cambria Math" panose="02040503050406030204" pitchFamily="18" charset="0"/>
                            </a:rPr>
                          </m:ctrlPr>
                        </m:fPr>
                        <m:num>
                          <m:sSub>
                            <m:sSubPr>
                              <m:ctrlPr>
                                <a:rPr lang="el-GR" sz="2200" i="1">
                                  <a:latin typeface="Cambria Math" panose="02040503050406030204" pitchFamily="18" charset="0"/>
                                </a:rPr>
                              </m:ctrlPr>
                            </m:sSubPr>
                            <m:e>
                              <m:r>
                                <a:rPr lang="el-GR" sz="2200" i="1">
                                  <a:latin typeface="Cambria Math" panose="02040503050406030204" pitchFamily="18" charset="0"/>
                                  <a:ea typeface="Cambria Math" panose="02040503050406030204" pitchFamily="18" charset="0"/>
                                </a:rPr>
                                <m:t>∆</m:t>
                              </m:r>
                            </m:e>
                            <m:sub>
                              <m:r>
                                <a:rPr lang="es-PE" sz="2200" i="1">
                                  <a:latin typeface="Cambria Math" panose="02040503050406030204" pitchFamily="18" charset="0"/>
                                </a:rPr>
                                <m:t>𝐿</m:t>
                              </m:r>
                            </m:sub>
                          </m:sSub>
                        </m:num>
                        <m:den>
                          <m:sSub>
                            <m:sSubPr>
                              <m:ctrlPr>
                                <a:rPr lang="es-PE" sz="2200" i="1">
                                  <a:latin typeface="Cambria Math" panose="02040503050406030204" pitchFamily="18" charset="0"/>
                                </a:rPr>
                              </m:ctrlPr>
                            </m:sSubPr>
                            <m:e>
                              <m:r>
                                <a:rPr lang="es-PE" sz="2200" i="1">
                                  <a:latin typeface="Cambria Math" panose="02040503050406030204" pitchFamily="18" charset="0"/>
                                </a:rPr>
                                <m:t>𝐿</m:t>
                              </m:r>
                            </m:e>
                            <m:sub>
                              <m:r>
                                <a:rPr lang="es-PE" sz="2200" i="1">
                                  <a:latin typeface="Cambria Math" panose="02040503050406030204" pitchFamily="18" charset="0"/>
                                </a:rPr>
                                <m:t>0</m:t>
                              </m:r>
                            </m:sub>
                          </m:sSub>
                        </m:den>
                      </m:f>
                    </m:oMath>
                  </m:oMathPara>
                </a14:m>
                <a:endParaRPr lang="es-PE" sz="2200" dirty="0"/>
              </a:p>
            </p:txBody>
          </p:sp>
        </mc:Choice>
        <mc:Fallback xmlns="">
          <p:sp>
            <p:nvSpPr>
              <p:cNvPr id="5" name="Rectángulo 4"/>
              <p:cNvSpPr>
                <a:spLocks noRot="1" noChangeAspect="1" noMove="1" noResize="1" noEditPoints="1" noAdjustHandles="1" noChangeArrowheads="1" noChangeShapeType="1" noTextEdit="1"/>
              </p:cNvSpPr>
              <p:nvPr/>
            </p:nvSpPr>
            <p:spPr>
              <a:xfrm>
                <a:off x="4576739" y="1317074"/>
                <a:ext cx="1936941" cy="785856"/>
              </a:xfrm>
              <a:prstGeom prst="rect">
                <a:avLst/>
              </a:prstGeom>
              <a:blipFill>
                <a:blip r:embed="rId3"/>
                <a:stretch>
                  <a:fillRect/>
                </a:stretch>
              </a:blipFill>
            </p:spPr>
            <p:txBody>
              <a:bodyPr/>
              <a:lstStyle/>
              <a:p>
                <a:r>
                  <a:rPr lang="es-ES">
                    <a:noFill/>
                  </a:rPr>
                  <a:t> </a:t>
                </a:r>
              </a:p>
            </p:txBody>
          </p:sp>
        </mc:Fallback>
      </mc:AlternateContent>
      <p:pic>
        <p:nvPicPr>
          <p:cNvPr id="7" name="Imagen 6"/>
          <p:cNvPicPr/>
          <p:nvPr/>
        </p:nvPicPr>
        <p:blipFill>
          <a:blip r:embed="rId4">
            <a:extLst>
              <a:ext uri="{28A0092B-C50C-407E-A947-70E740481C1C}">
                <a14:useLocalDpi xmlns:a14="http://schemas.microsoft.com/office/drawing/2010/main" val="0"/>
              </a:ext>
            </a:extLst>
          </a:blip>
          <a:srcRect/>
          <a:stretch>
            <a:fillRect/>
          </a:stretch>
        </p:blipFill>
        <p:spPr bwMode="auto">
          <a:xfrm>
            <a:off x="8290700" y="1170959"/>
            <a:ext cx="3071979" cy="3622057"/>
          </a:xfrm>
          <a:prstGeom prst="rect">
            <a:avLst/>
          </a:prstGeom>
          <a:noFill/>
          <a:ln>
            <a:noFill/>
          </a:ln>
        </p:spPr>
      </p:pic>
      <mc:AlternateContent xmlns:mc="http://schemas.openxmlformats.org/markup-compatibility/2006" xmlns:a14="http://schemas.microsoft.com/office/drawing/2010/main">
        <mc:Choice Requires="a14">
          <p:sp>
            <p:nvSpPr>
              <p:cNvPr id="12" name="Rectángulo 11"/>
              <p:cNvSpPr/>
              <p:nvPr/>
            </p:nvSpPr>
            <p:spPr>
              <a:xfrm>
                <a:off x="10323462" y="1733598"/>
                <a:ext cx="466089"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PE">
                          <a:latin typeface="Cambria Math" panose="02040503050406030204" pitchFamily="18" charset="0"/>
                        </a:rPr>
                        <m:t>∆</m:t>
                      </m:r>
                      <m:r>
                        <a:rPr lang="es-PE" i="1">
                          <a:latin typeface="Cambria Math" panose="02040503050406030204" pitchFamily="18" charset="0"/>
                        </a:rPr>
                        <m:t>𝑙</m:t>
                      </m:r>
                    </m:oMath>
                  </m:oMathPara>
                </a14:m>
                <a:endParaRPr lang="es-PE" dirty="0"/>
              </a:p>
            </p:txBody>
          </p:sp>
        </mc:Choice>
        <mc:Fallback xmlns="">
          <p:sp>
            <p:nvSpPr>
              <p:cNvPr id="12" name="Rectángulo 11"/>
              <p:cNvSpPr>
                <a:spLocks noRot="1" noChangeAspect="1" noMove="1" noResize="1" noEditPoints="1" noAdjustHandles="1" noChangeArrowheads="1" noChangeShapeType="1" noTextEdit="1"/>
              </p:cNvSpPr>
              <p:nvPr/>
            </p:nvSpPr>
            <p:spPr>
              <a:xfrm>
                <a:off x="10323462" y="1733598"/>
                <a:ext cx="466089" cy="369332"/>
              </a:xfrm>
              <a:prstGeom prst="rect">
                <a:avLst/>
              </a:prstGeom>
              <a:blipFill>
                <a:blip r:embed="rId5"/>
                <a:stretch>
                  <a:fillRect/>
                </a:stretch>
              </a:blipFill>
            </p:spPr>
            <p:txBody>
              <a:bodyPr/>
              <a:lstStyle/>
              <a:p>
                <a:r>
                  <a:rPr lang="es-ES">
                    <a:noFill/>
                  </a:rPr>
                  <a:t> </a:t>
                </a:r>
              </a:p>
            </p:txBody>
          </p:sp>
        </mc:Fallback>
      </mc:AlternateContent>
      <p:sp>
        <p:nvSpPr>
          <p:cNvPr id="13" name="Flecha derecha 12"/>
          <p:cNvSpPr/>
          <p:nvPr/>
        </p:nvSpPr>
        <p:spPr>
          <a:xfrm>
            <a:off x="3826974" y="1513506"/>
            <a:ext cx="490062" cy="329898"/>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s-PE"/>
          </a:p>
        </p:txBody>
      </p:sp>
      <mc:AlternateContent xmlns:mc="http://schemas.openxmlformats.org/markup-compatibility/2006" xmlns:a14="http://schemas.microsoft.com/office/drawing/2010/main">
        <mc:Choice Requires="a14">
          <p:sp>
            <p:nvSpPr>
              <p:cNvPr id="14" name="Rectángulo 13"/>
              <p:cNvSpPr/>
              <p:nvPr/>
            </p:nvSpPr>
            <p:spPr>
              <a:xfrm>
                <a:off x="3374374" y="2342423"/>
                <a:ext cx="1885324"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PE" sz="2200" i="1">
                          <a:latin typeface="Cambria Math" panose="02040503050406030204" pitchFamily="18" charset="0"/>
                        </a:rPr>
                        <m:t>𝑑𝑈</m:t>
                      </m:r>
                      <m:r>
                        <a:rPr lang="es-PE" sz="2200" i="0">
                          <a:latin typeface="Cambria Math" panose="02040503050406030204" pitchFamily="18" charset="0"/>
                        </a:rPr>
                        <m:t>=</m:t>
                      </m:r>
                      <m:sSub>
                        <m:sSubPr>
                          <m:ctrlPr>
                            <a:rPr lang="es-PE" sz="2200" i="1">
                              <a:latin typeface="Cambria Math" panose="02040503050406030204" pitchFamily="18" charset="0"/>
                            </a:rPr>
                          </m:ctrlPr>
                        </m:sSubPr>
                        <m:e>
                          <m:r>
                            <a:rPr lang="es-PE" sz="2200" i="1">
                              <a:latin typeface="Cambria Math" panose="02040503050406030204" pitchFamily="18" charset="0"/>
                            </a:rPr>
                            <m:t>𝐹</m:t>
                          </m:r>
                        </m:e>
                        <m:sub>
                          <m:r>
                            <a:rPr lang="es-PE" sz="2200" i="0">
                              <a:latin typeface="Cambria Math" panose="02040503050406030204" pitchFamily="18" charset="0"/>
                            </a:rPr>
                            <m:t>∆</m:t>
                          </m:r>
                          <m:r>
                            <a:rPr lang="es-PE" sz="2200" i="1">
                              <a:latin typeface="Cambria Math" panose="02040503050406030204" pitchFamily="18" charset="0"/>
                            </a:rPr>
                            <m:t>𝐿</m:t>
                          </m:r>
                        </m:sub>
                      </m:sSub>
                      <m:r>
                        <a:rPr lang="es-PE" sz="2200" i="1">
                          <a:latin typeface="Cambria Math" panose="02040503050406030204" pitchFamily="18" charset="0"/>
                        </a:rPr>
                        <m:t>𝑑</m:t>
                      </m:r>
                      <m:r>
                        <a:rPr lang="es-PE" sz="2200" i="0">
                          <a:latin typeface="Cambria Math" panose="02040503050406030204" pitchFamily="18" charset="0"/>
                        </a:rPr>
                        <m:t>∆</m:t>
                      </m:r>
                      <m:r>
                        <a:rPr lang="es-PE" sz="2200" i="1">
                          <a:latin typeface="Cambria Math" panose="02040503050406030204" pitchFamily="18" charset="0"/>
                        </a:rPr>
                        <m:t>𝐿</m:t>
                      </m:r>
                    </m:oMath>
                  </m:oMathPara>
                </a14:m>
                <a:endParaRPr lang="es-PE" sz="2200" dirty="0"/>
              </a:p>
            </p:txBody>
          </p:sp>
        </mc:Choice>
        <mc:Fallback xmlns="">
          <p:sp>
            <p:nvSpPr>
              <p:cNvPr id="14" name="Rectángulo 13"/>
              <p:cNvSpPr>
                <a:spLocks noRot="1" noChangeAspect="1" noMove="1" noResize="1" noEditPoints="1" noAdjustHandles="1" noChangeArrowheads="1" noChangeShapeType="1" noTextEdit="1"/>
              </p:cNvSpPr>
              <p:nvPr/>
            </p:nvSpPr>
            <p:spPr>
              <a:xfrm>
                <a:off x="3374374" y="2342423"/>
                <a:ext cx="1885324" cy="430887"/>
              </a:xfrm>
              <a:prstGeom prst="rect">
                <a:avLst/>
              </a:prstGeom>
              <a:blipFill>
                <a:blip r:embed="rId6"/>
                <a:stretch>
                  <a:fillRect b="-4225"/>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5" name="Rectángulo 14"/>
              <p:cNvSpPr/>
              <p:nvPr/>
            </p:nvSpPr>
            <p:spPr>
              <a:xfrm>
                <a:off x="746597" y="3282995"/>
                <a:ext cx="7202453" cy="792268"/>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s-PE" sz="2000" i="1">
                          <a:latin typeface="Cambria Math" panose="02040503050406030204" pitchFamily="18" charset="0"/>
                        </a:rPr>
                        <m:t>𝑈</m:t>
                      </m:r>
                      <m:r>
                        <a:rPr lang="es-PE" sz="2000" i="0">
                          <a:latin typeface="Cambria Math" panose="02040503050406030204" pitchFamily="18" charset="0"/>
                        </a:rPr>
                        <m:t>=</m:t>
                      </m:r>
                      <m:nary>
                        <m:naryPr>
                          <m:limLoc m:val="subSup"/>
                          <m:ctrlPr>
                            <a:rPr lang="es-PE" sz="2000" i="1">
                              <a:latin typeface="Cambria Math" panose="02040503050406030204" pitchFamily="18" charset="0"/>
                            </a:rPr>
                          </m:ctrlPr>
                        </m:naryPr>
                        <m:sub>
                          <m:r>
                            <a:rPr lang="es-PE" sz="2000" i="0">
                              <a:latin typeface="Cambria Math" panose="02040503050406030204" pitchFamily="18" charset="0"/>
                            </a:rPr>
                            <m:t>0</m:t>
                          </m:r>
                        </m:sub>
                        <m:sup>
                          <m:r>
                            <a:rPr lang="es-PE" sz="2000" i="1">
                              <a:latin typeface="Cambria Math" panose="02040503050406030204" pitchFamily="18" charset="0"/>
                              <a:ea typeface="Cambria Math" panose="02040503050406030204" pitchFamily="18" charset="0"/>
                            </a:rPr>
                            <m:t>∆</m:t>
                          </m:r>
                          <m:r>
                            <a:rPr lang="es-PE" sz="2000" i="1">
                              <a:latin typeface="Cambria Math" panose="02040503050406030204" pitchFamily="18" charset="0"/>
                              <a:ea typeface="Cambria Math" panose="02040503050406030204" pitchFamily="18" charset="0"/>
                            </a:rPr>
                            <m:t>𝐿</m:t>
                          </m:r>
                        </m:sup>
                        <m:e>
                          <m:sSub>
                            <m:sSubPr>
                              <m:ctrlPr>
                                <a:rPr lang="es-PE" sz="2000" i="1">
                                  <a:latin typeface="Cambria Math" panose="02040503050406030204" pitchFamily="18" charset="0"/>
                                </a:rPr>
                              </m:ctrlPr>
                            </m:sSubPr>
                            <m:e>
                              <m:r>
                                <a:rPr lang="es-PE" sz="2000" i="1">
                                  <a:latin typeface="Cambria Math" panose="02040503050406030204" pitchFamily="18" charset="0"/>
                                </a:rPr>
                                <m:t>𝐹</m:t>
                              </m:r>
                            </m:e>
                            <m:sub>
                              <m:r>
                                <a:rPr lang="es-PE" sz="2000" i="1">
                                  <a:latin typeface="Cambria Math" panose="02040503050406030204" pitchFamily="18" charset="0"/>
                                  <a:ea typeface="Cambria Math" panose="02040503050406030204" pitchFamily="18" charset="0"/>
                                </a:rPr>
                                <m:t>∆</m:t>
                              </m:r>
                              <m:r>
                                <a:rPr lang="es-PE" sz="2000" i="1">
                                  <a:latin typeface="Cambria Math" panose="02040503050406030204" pitchFamily="18" charset="0"/>
                                  <a:ea typeface="Cambria Math" panose="02040503050406030204" pitchFamily="18" charset="0"/>
                                </a:rPr>
                                <m:t>𝐿</m:t>
                              </m:r>
                            </m:sub>
                          </m:sSub>
                        </m:e>
                      </m:nary>
                      <m:r>
                        <a:rPr lang="es-PE" sz="2000" i="1">
                          <a:latin typeface="Cambria Math" panose="02040503050406030204" pitchFamily="18" charset="0"/>
                        </a:rPr>
                        <m:t>𝑑</m:t>
                      </m:r>
                      <m:r>
                        <a:rPr lang="es-PE" sz="2000" i="1">
                          <a:latin typeface="Cambria Math" panose="02040503050406030204" pitchFamily="18" charset="0"/>
                          <a:ea typeface="Cambria Math" panose="02040503050406030204" pitchFamily="18" charset="0"/>
                        </a:rPr>
                        <m:t>∆</m:t>
                      </m:r>
                      <m:r>
                        <a:rPr lang="es-PE" sz="2000" i="1">
                          <a:latin typeface="Cambria Math" panose="02040503050406030204" pitchFamily="18" charset="0"/>
                          <a:ea typeface="Cambria Math" panose="02040503050406030204" pitchFamily="18" charset="0"/>
                        </a:rPr>
                        <m:t>𝐿</m:t>
                      </m:r>
                      <m:r>
                        <a:rPr lang="es-PE" sz="2000" i="0">
                          <a:latin typeface="Cambria Math" panose="02040503050406030204" pitchFamily="18" charset="0"/>
                        </a:rPr>
                        <m:t>=</m:t>
                      </m:r>
                      <m:nary>
                        <m:naryPr>
                          <m:limLoc m:val="subSup"/>
                          <m:ctrlPr>
                            <a:rPr lang="es-PE" sz="2000" i="1" smtClean="0">
                              <a:latin typeface="Cambria Math" panose="02040503050406030204" pitchFamily="18" charset="0"/>
                            </a:rPr>
                          </m:ctrlPr>
                        </m:naryPr>
                        <m:sub>
                          <m:r>
                            <a:rPr lang="es-PE" sz="2000" i="0">
                              <a:latin typeface="Cambria Math" panose="02040503050406030204" pitchFamily="18" charset="0"/>
                            </a:rPr>
                            <m:t>0</m:t>
                          </m:r>
                        </m:sub>
                        <m:sup>
                          <m:r>
                            <a:rPr lang="es-PE" sz="2000" i="1">
                              <a:latin typeface="Cambria Math" panose="02040503050406030204" pitchFamily="18" charset="0"/>
                              <a:ea typeface="Cambria Math" panose="02040503050406030204" pitchFamily="18" charset="0"/>
                            </a:rPr>
                            <m:t>∆</m:t>
                          </m:r>
                          <m:r>
                            <a:rPr lang="es-PE" sz="2000" i="1">
                              <a:latin typeface="Cambria Math" panose="02040503050406030204" pitchFamily="18" charset="0"/>
                              <a:ea typeface="Cambria Math" panose="02040503050406030204" pitchFamily="18" charset="0"/>
                            </a:rPr>
                            <m:t>𝐿</m:t>
                          </m:r>
                        </m:sup>
                        <m:e>
                          <m:r>
                            <a:rPr lang="es-PE" sz="2000" b="0" i="1" smtClean="0">
                              <a:latin typeface="Cambria Math" panose="02040503050406030204" pitchFamily="18" charset="0"/>
                            </a:rPr>
                            <m:t>𝐴𝐸</m:t>
                          </m:r>
                        </m:e>
                      </m:nary>
                      <m:f>
                        <m:fPr>
                          <m:ctrlPr>
                            <a:rPr lang="es-PE" sz="2000" i="1" smtClean="0">
                              <a:latin typeface="Cambria Math" panose="02040503050406030204" pitchFamily="18" charset="0"/>
                            </a:rPr>
                          </m:ctrlPr>
                        </m:fPr>
                        <m:num>
                          <m:r>
                            <a:rPr lang="es-PE" sz="2000" i="1" smtClean="0">
                              <a:latin typeface="Cambria Math" panose="02040503050406030204" pitchFamily="18" charset="0"/>
                              <a:ea typeface="Cambria Math" panose="02040503050406030204" pitchFamily="18" charset="0"/>
                            </a:rPr>
                            <m:t>∆</m:t>
                          </m:r>
                          <m:r>
                            <a:rPr lang="es-PE" sz="2000" b="0" i="1" smtClean="0">
                              <a:latin typeface="Cambria Math" panose="02040503050406030204" pitchFamily="18" charset="0"/>
                              <a:ea typeface="Cambria Math" panose="02040503050406030204" pitchFamily="18" charset="0"/>
                            </a:rPr>
                            <m:t>𝐿</m:t>
                          </m:r>
                        </m:num>
                        <m:den>
                          <m:sSub>
                            <m:sSubPr>
                              <m:ctrlPr>
                                <a:rPr lang="es-PE" sz="2000" i="1" smtClean="0">
                                  <a:latin typeface="Cambria Math" panose="02040503050406030204" pitchFamily="18" charset="0"/>
                                </a:rPr>
                              </m:ctrlPr>
                            </m:sSubPr>
                            <m:e>
                              <m:r>
                                <a:rPr lang="es-PE" sz="2000" b="0" i="1" smtClean="0">
                                  <a:latin typeface="Cambria Math" panose="02040503050406030204" pitchFamily="18" charset="0"/>
                                </a:rPr>
                                <m:t>𝐿</m:t>
                              </m:r>
                            </m:e>
                            <m:sub>
                              <m:r>
                                <a:rPr lang="es-PE" sz="2000" b="0" i="1" smtClean="0">
                                  <a:latin typeface="Cambria Math" panose="02040503050406030204" pitchFamily="18" charset="0"/>
                                </a:rPr>
                                <m:t>0</m:t>
                              </m:r>
                            </m:sub>
                          </m:sSub>
                        </m:den>
                      </m:f>
                      <m:r>
                        <a:rPr lang="es-PE" sz="2000" b="0" i="1" smtClean="0">
                          <a:latin typeface="Cambria Math" panose="02040503050406030204" pitchFamily="18" charset="0"/>
                        </a:rPr>
                        <m:t>𝑑</m:t>
                      </m:r>
                      <m:r>
                        <a:rPr lang="es-PE" sz="2000" i="1">
                          <a:latin typeface="Cambria Math" panose="02040503050406030204" pitchFamily="18" charset="0"/>
                          <a:ea typeface="Cambria Math" panose="02040503050406030204" pitchFamily="18" charset="0"/>
                        </a:rPr>
                        <m:t>∆</m:t>
                      </m:r>
                      <m:r>
                        <a:rPr lang="es-PE" sz="2000" i="1">
                          <a:latin typeface="Cambria Math" panose="02040503050406030204" pitchFamily="18" charset="0"/>
                          <a:ea typeface="Cambria Math" panose="02040503050406030204" pitchFamily="18" charset="0"/>
                        </a:rPr>
                        <m:t>𝐿</m:t>
                      </m:r>
                      <m:r>
                        <a:rPr lang="es-PE" sz="2000" i="0">
                          <a:latin typeface="Cambria Math" panose="02040503050406030204" pitchFamily="18" charset="0"/>
                        </a:rPr>
                        <m:t>=</m:t>
                      </m:r>
                      <m:f>
                        <m:fPr>
                          <m:ctrlPr>
                            <a:rPr lang="es-PE" sz="2000" i="1" smtClean="0">
                              <a:latin typeface="Cambria Math" panose="02040503050406030204" pitchFamily="18" charset="0"/>
                            </a:rPr>
                          </m:ctrlPr>
                        </m:fPr>
                        <m:num>
                          <m:r>
                            <a:rPr lang="es-PE" sz="2000" i="1">
                              <a:latin typeface="Cambria Math" panose="02040503050406030204" pitchFamily="18" charset="0"/>
                            </a:rPr>
                            <m:t>𝐴𝐸</m:t>
                          </m:r>
                        </m:num>
                        <m:den>
                          <m:sSub>
                            <m:sSubPr>
                              <m:ctrlPr>
                                <a:rPr lang="es-PE" sz="2000" i="1" smtClean="0">
                                  <a:latin typeface="Cambria Math" panose="02040503050406030204" pitchFamily="18" charset="0"/>
                                </a:rPr>
                              </m:ctrlPr>
                            </m:sSubPr>
                            <m:e>
                              <m:r>
                                <a:rPr lang="es-PE" sz="2000" b="0" i="1" smtClean="0">
                                  <a:latin typeface="Cambria Math" panose="02040503050406030204" pitchFamily="18" charset="0"/>
                                </a:rPr>
                                <m:t>𝐿</m:t>
                              </m:r>
                            </m:e>
                            <m:sub>
                              <m:r>
                                <a:rPr lang="es-PE" sz="2000" b="0" i="1" smtClean="0">
                                  <a:latin typeface="Cambria Math" panose="02040503050406030204" pitchFamily="18" charset="0"/>
                                </a:rPr>
                                <m:t>0</m:t>
                              </m:r>
                            </m:sub>
                          </m:sSub>
                        </m:den>
                      </m:f>
                      <m:nary>
                        <m:naryPr>
                          <m:limLoc m:val="subSup"/>
                          <m:ctrlPr>
                            <a:rPr lang="es-PE" sz="2000" i="1">
                              <a:latin typeface="Cambria Math" panose="02040503050406030204" pitchFamily="18" charset="0"/>
                            </a:rPr>
                          </m:ctrlPr>
                        </m:naryPr>
                        <m:sub>
                          <m:r>
                            <a:rPr lang="es-PE" sz="2000">
                              <a:latin typeface="Cambria Math" panose="02040503050406030204" pitchFamily="18" charset="0"/>
                            </a:rPr>
                            <m:t>0</m:t>
                          </m:r>
                        </m:sub>
                        <m:sup>
                          <m:r>
                            <a:rPr lang="es-PE" sz="2000" i="1">
                              <a:latin typeface="Cambria Math" panose="02040503050406030204" pitchFamily="18" charset="0"/>
                              <a:ea typeface="Cambria Math" panose="02040503050406030204" pitchFamily="18" charset="0"/>
                            </a:rPr>
                            <m:t>∆</m:t>
                          </m:r>
                          <m:r>
                            <a:rPr lang="es-PE" sz="2000" i="1">
                              <a:latin typeface="Cambria Math" panose="02040503050406030204" pitchFamily="18" charset="0"/>
                              <a:ea typeface="Cambria Math" panose="02040503050406030204" pitchFamily="18" charset="0"/>
                            </a:rPr>
                            <m:t>𝐿</m:t>
                          </m:r>
                        </m:sup>
                        <m:e>
                          <m:r>
                            <a:rPr lang="es-PE" sz="2000" i="1" smtClean="0">
                              <a:latin typeface="Cambria Math" panose="02040503050406030204" pitchFamily="18" charset="0"/>
                              <a:ea typeface="Cambria Math" panose="02040503050406030204" pitchFamily="18" charset="0"/>
                            </a:rPr>
                            <m:t>∆</m:t>
                          </m:r>
                          <m:r>
                            <a:rPr lang="es-PE" sz="2000" b="0" i="1" smtClean="0">
                              <a:latin typeface="Cambria Math" panose="02040503050406030204" pitchFamily="18" charset="0"/>
                              <a:ea typeface="Cambria Math" panose="02040503050406030204" pitchFamily="18" charset="0"/>
                            </a:rPr>
                            <m:t>𝐿</m:t>
                          </m:r>
                          <m:r>
                            <a:rPr lang="es-PE" sz="2000" i="1">
                              <a:latin typeface="Cambria Math" panose="02040503050406030204" pitchFamily="18" charset="0"/>
                            </a:rPr>
                            <m:t>𝑑</m:t>
                          </m:r>
                          <m:r>
                            <a:rPr lang="es-PE" sz="2000" i="1">
                              <a:latin typeface="Cambria Math" panose="02040503050406030204" pitchFamily="18" charset="0"/>
                              <a:ea typeface="Cambria Math" panose="02040503050406030204" pitchFamily="18" charset="0"/>
                            </a:rPr>
                            <m:t>∆</m:t>
                          </m:r>
                          <m:r>
                            <a:rPr lang="es-PE" sz="2000" i="1">
                              <a:latin typeface="Cambria Math" panose="02040503050406030204" pitchFamily="18" charset="0"/>
                              <a:ea typeface="Cambria Math" panose="02040503050406030204" pitchFamily="18" charset="0"/>
                            </a:rPr>
                            <m:t>𝐿</m:t>
                          </m:r>
                        </m:e>
                      </m:nary>
                      <m:r>
                        <a:rPr lang="es-PE" sz="2000" i="0">
                          <a:latin typeface="Cambria Math" panose="02040503050406030204" pitchFamily="18" charset="0"/>
                        </a:rPr>
                        <m:t>=</m:t>
                      </m:r>
                      <m:f>
                        <m:fPr>
                          <m:ctrlPr>
                            <a:rPr lang="es-PE" sz="2000" i="1">
                              <a:latin typeface="Cambria Math" panose="02040503050406030204" pitchFamily="18" charset="0"/>
                            </a:rPr>
                          </m:ctrlPr>
                        </m:fPr>
                        <m:num>
                          <m:r>
                            <a:rPr lang="es-PE" sz="2000" i="0">
                              <a:latin typeface="Cambria Math" panose="02040503050406030204" pitchFamily="18" charset="0"/>
                            </a:rPr>
                            <m:t>1</m:t>
                          </m:r>
                        </m:num>
                        <m:den>
                          <m:r>
                            <a:rPr lang="es-PE" sz="2000" i="0">
                              <a:latin typeface="Cambria Math" panose="02040503050406030204" pitchFamily="18" charset="0"/>
                            </a:rPr>
                            <m:t>2</m:t>
                          </m:r>
                        </m:den>
                      </m:f>
                      <m:f>
                        <m:fPr>
                          <m:ctrlPr>
                            <a:rPr lang="es-PE" sz="2000" i="1" smtClean="0">
                              <a:solidFill>
                                <a:schemeClr val="tx1"/>
                              </a:solidFill>
                              <a:latin typeface="Cambria Math" panose="02040503050406030204" pitchFamily="18" charset="0"/>
                            </a:rPr>
                          </m:ctrlPr>
                        </m:fPr>
                        <m:num>
                          <m:r>
                            <a:rPr lang="es-PE" sz="2000" i="1">
                              <a:solidFill>
                                <a:schemeClr val="tx1"/>
                              </a:solidFill>
                              <a:latin typeface="Cambria Math" panose="02040503050406030204" pitchFamily="18" charset="0"/>
                            </a:rPr>
                            <m:t>𝐴𝐸</m:t>
                          </m:r>
                        </m:num>
                        <m:den>
                          <m:sSub>
                            <m:sSubPr>
                              <m:ctrlPr>
                                <a:rPr lang="es-PE" sz="2000" i="1" smtClean="0">
                                  <a:solidFill>
                                    <a:schemeClr val="tx1"/>
                                  </a:solidFill>
                                  <a:latin typeface="Cambria Math" panose="02040503050406030204" pitchFamily="18" charset="0"/>
                                </a:rPr>
                              </m:ctrlPr>
                            </m:sSubPr>
                            <m:e>
                              <m:r>
                                <a:rPr lang="es-PE" sz="2000" b="0" i="1" smtClean="0">
                                  <a:solidFill>
                                    <a:schemeClr val="tx1"/>
                                  </a:solidFill>
                                  <a:latin typeface="Cambria Math" panose="02040503050406030204" pitchFamily="18" charset="0"/>
                                </a:rPr>
                                <m:t>𝐿</m:t>
                              </m:r>
                            </m:e>
                            <m:sub>
                              <m:r>
                                <a:rPr lang="es-PE" sz="2000" b="0" i="1" smtClean="0">
                                  <a:solidFill>
                                    <a:schemeClr val="tx1"/>
                                  </a:solidFill>
                                  <a:latin typeface="Cambria Math" panose="02040503050406030204" pitchFamily="18" charset="0"/>
                                </a:rPr>
                                <m:t>0</m:t>
                              </m:r>
                            </m:sub>
                          </m:sSub>
                        </m:den>
                      </m:f>
                      <m:sSup>
                        <m:sSupPr>
                          <m:ctrlPr>
                            <a:rPr lang="es-PE" sz="2000" i="1">
                              <a:latin typeface="Cambria Math" panose="02040503050406030204" pitchFamily="18" charset="0"/>
                            </a:rPr>
                          </m:ctrlPr>
                        </m:sSupPr>
                        <m:e>
                          <m:r>
                            <a:rPr lang="es-PE" sz="2000" i="1" smtClean="0">
                              <a:latin typeface="Cambria Math" panose="02040503050406030204" pitchFamily="18" charset="0"/>
                              <a:ea typeface="Cambria Math" panose="02040503050406030204" pitchFamily="18" charset="0"/>
                            </a:rPr>
                            <m:t>∆</m:t>
                          </m:r>
                          <m:r>
                            <a:rPr lang="es-PE" sz="2000" b="0" i="1" smtClean="0">
                              <a:latin typeface="Cambria Math" panose="02040503050406030204" pitchFamily="18" charset="0"/>
                              <a:ea typeface="Cambria Math" panose="02040503050406030204" pitchFamily="18" charset="0"/>
                            </a:rPr>
                            <m:t>𝐿</m:t>
                          </m:r>
                        </m:e>
                        <m:sup>
                          <m:r>
                            <a:rPr lang="es-PE" sz="2000" i="0">
                              <a:latin typeface="Cambria Math" panose="02040503050406030204" pitchFamily="18" charset="0"/>
                            </a:rPr>
                            <m:t>2</m:t>
                          </m:r>
                        </m:sup>
                      </m:sSup>
                      <m:r>
                        <a:rPr lang="es-PE" sz="2000" b="0" i="0" smtClean="0">
                          <a:latin typeface="Cambria Math" panose="02040503050406030204" pitchFamily="18" charset="0"/>
                        </a:rPr>
                        <m:t>  </m:t>
                      </m:r>
                    </m:oMath>
                  </m:oMathPara>
                </a14:m>
                <a:endParaRPr lang="es-PE" sz="2000" dirty="0"/>
              </a:p>
            </p:txBody>
          </p:sp>
        </mc:Choice>
        <mc:Fallback xmlns="">
          <p:sp>
            <p:nvSpPr>
              <p:cNvPr id="15" name="Rectángulo 14"/>
              <p:cNvSpPr>
                <a:spLocks noRot="1" noChangeAspect="1" noMove="1" noResize="1" noEditPoints="1" noAdjustHandles="1" noChangeArrowheads="1" noChangeShapeType="1" noTextEdit="1"/>
              </p:cNvSpPr>
              <p:nvPr/>
            </p:nvSpPr>
            <p:spPr>
              <a:xfrm>
                <a:off x="746597" y="3282995"/>
                <a:ext cx="7202453" cy="792268"/>
              </a:xfrm>
              <a:prstGeom prst="rect">
                <a:avLst/>
              </a:prstGeom>
              <a:blipFill>
                <a:blip r:embed="rId7"/>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7" name="Rectángulo 16"/>
              <p:cNvSpPr/>
              <p:nvPr/>
            </p:nvSpPr>
            <p:spPr>
              <a:xfrm>
                <a:off x="1985802" y="5972563"/>
                <a:ext cx="3362395" cy="610936"/>
              </a:xfrm>
              <a:prstGeom prst="rect">
                <a:avLst/>
              </a:prstGeom>
              <a:solidFill>
                <a:schemeClr val="accent2">
                  <a:lumMod val="20000"/>
                  <a:lumOff val="80000"/>
                </a:schemeClr>
              </a:solidFill>
            </p:spPr>
            <p:txBody>
              <a:bodyPr wrap="none">
                <a:spAutoFit/>
              </a:bodyPr>
              <a:lstStyle/>
              <a:p>
                <a:pPr/>
                <a14:m>
                  <m:oMathPara xmlns:m="http://schemas.openxmlformats.org/officeDocument/2006/math">
                    <m:oMathParaPr>
                      <m:jc m:val="centerGroup"/>
                    </m:oMathParaPr>
                    <m:oMath xmlns:m="http://schemas.openxmlformats.org/officeDocument/2006/math">
                      <m:r>
                        <a:rPr lang="es-PE" i="1" smtClean="0">
                          <a:latin typeface="Cambria Math" panose="02040503050406030204" pitchFamily="18" charset="0"/>
                        </a:rPr>
                        <m:t>𝑃𝑎𝑟𝑎</m:t>
                      </m:r>
                      <m:r>
                        <a:rPr lang="es-PE" i="0">
                          <a:latin typeface="Cambria Math" panose="02040503050406030204" pitchFamily="18" charset="0"/>
                        </a:rPr>
                        <m:t> </m:t>
                      </m:r>
                      <m:r>
                        <a:rPr lang="es-PE" i="1">
                          <a:latin typeface="Cambria Math" panose="02040503050406030204" pitchFamily="18" charset="0"/>
                        </a:rPr>
                        <m:t>𝑢𝑛</m:t>
                      </m:r>
                      <m:r>
                        <a:rPr lang="es-PE" i="0">
                          <a:latin typeface="Cambria Math" panose="02040503050406030204" pitchFamily="18" charset="0"/>
                        </a:rPr>
                        <m:t> </m:t>
                      </m:r>
                      <m:r>
                        <a:rPr lang="es-PE" i="1">
                          <a:latin typeface="Cambria Math" panose="02040503050406030204" pitchFamily="18" charset="0"/>
                        </a:rPr>
                        <m:t>𝑟𝑒𝑠𝑜𝑟𝑡𝑒</m:t>
                      </m:r>
                      <m:r>
                        <a:rPr lang="es-PE" i="0">
                          <a:latin typeface="Cambria Math" panose="02040503050406030204" pitchFamily="18" charset="0"/>
                        </a:rPr>
                        <m:t>:</m:t>
                      </m:r>
                      <m:r>
                        <m:rPr>
                          <m:sty m:val="p"/>
                        </m:rPr>
                        <a:rPr lang="es-PE" b="0" i="0" smtClean="0">
                          <a:latin typeface="Cambria Math" panose="02040503050406030204" pitchFamily="18" charset="0"/>
                        </a:rPr>
                        <m:t>Ep</m:t>
                      </m:r>
                      <m:r>
                        <m:rPr>
                          <m:sty m:val="p"/>
                        </m:rPr>
                        <a:rPr lang="es-PE" b="0" i="0" baseline="-25000" smtClean="0">
                          <a:latin typeface="Cambria Math" panose="02040503050406030204" pitchFamily="18" charset="0"/>
                        </a:rPr>
                        <m:t>e</m:t>
                      </m:r>
                      <m:r>
                        <a:rPr lang="es-PE">
                          <a:latin typeface="Cambria Math" panose="02040503050406030204" pitchFamily="18" charset="0"/>
                        </a:rPr>
                        <m:t>=</m:t>
                      </m:r>
                      <m:f>
                        <m:fPr>
                          <m:ctrlPr>
                            <a:rPr lang="es-PE" i="1">
                              <a:latin typeface="Cambria Math" panose="02040503050406030204" pitchFamily="18" charset="0"/>
                            </a:rPr>
                          </m:ctrlPr>
                        </m:fPr>
                        <m:num>
                          <m:r>
                            <a:rPr lang="es-PE">
                              <a:latin typeface="Cambria Math" panose="02040503050406030204" pitchFamily="18" charset="0"/>
                            </a:rPr>
                            <m:t>1</m:t>
                          </m:r>
                        </m:num>
                        <m:den>
                          <m:r>
                            <a:rPr lang="es-PE">
                              <a:latin typeface="Cambria Math" panose="02040503050406030204" pitchFamily="18" charset="0"/>
                            </a:rPr>
                            <m:t>2</m:t>
                          </m:r>
                        </m:den>
                      </m:f>
                      <m:r>
                        <a:rPr lang="es-PE" b="0" i="1" smtClean="0">
                          <a:latin typeface="Cambria Math" panose="02040503050406030204" pitchFamily="18" charset="0"/>
                        </a:rPr>
                        <m:t>𝐾</m:t>
                      </m:r>
                      <m:sSup>
                        <m:sSupPr>
                          <m:ctrlPr>
                            <a:rPr lang="es-PE" i="1">
                              <a:latin typeface="Cambria Math" panose="02040503050406030204" pitchFamily="18" charset="0"/>
                            </a:rPr>
                          </m:ctrlPr>
                        </m:sSupPr>
                        <m:e>
                          <m:r>
                            <a:rPr lang="es-PE" i="1">
                              <a:latin typeface="Cambria Math" panose="02040503050406030204" pitchFamily="18" charset="0"/>
                              <a:ea typeface="Cambria Math" panose="02040503050406030204" pitchFamily="18" charset="0"/>
                            </a:rPr>
                            <m:t>∆</m:t>
                          </m:r>
                          <m:r>
                            <a:rPr lang="es-PE" b="0" i="1" smtClean="0">
                              <a:latin typeface="Cambria Math" panose="02040503050406030204" pitchFamily="18" charset="0"/>
                              <a:ea typeface="Cambria Math" panose="02040503050406030204" pitchFamily="18" charset="0"/>
                            </a:rPr>
                            <m:t>𝑥</m:t>
                          </m:r>
                        </m:e>
                        <m:sup>
                          <m:r>
                            <a:rPr lang="es-PE">
                              <a:latin typeface="Cambria Math" panose="02040503050406030204" pitchFamily="18" charset="0"/>
                            </a:rPr>
                            <m:t>2</m:t>
                          </m:r>
                        </m:sup>
                      </m:sSup>
                    </m:oMath>
                  </m:oMathPara>
                </a14:m>
                <a:endParaRPr lang="es-PE" dirty="0"/>
              </a:p>
            </p:txBody>
          </p:sp>
        </mc:Choice>
        <mc:Fallback xmlns="">
          <p:sp>
            <p:nvSpPr>
              <p:cNvPr id="17" name="Rectángulo 16"/>
              <p:cNvSpPr>
                <a:spLocks noRot="1" noChangeAspect="1" noMove="1" noResize="1" noEditPoints="1" noAdjustHandles="1" noChangeArrowheads="1" noChangeShapeType="1" noTextEdit="1"/>
              </p:cNvSpPr>
              <p:nvPr/>
            </p:nvSpPr>
            <p:spPr>
              <a:xfrm>
                <a:off x="1985802" y="5972563"/>
                <a:ext cx="3362395" cy="610936"/>
              </a:xfrm>
              <a:prstGeom prst="rect">
                <a:avLst/>
              </a:prstGeom>
              <a:blipFill>
                <a:blip r:embed="rId8"/>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6" name="Rectángulo 5"/>
              <p:cNvSpPr/>
              <p:nvPr/>
            </p:nvSpPr>
            <p:spPr>
              <a:xfrm>
                <a:off x="5764019" y="6027166"/>
                <a:ext cx="1499321" cy="59676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es-PE" sz="1600">
                          <a:solidFill>
                            <a:srgbClr val="FF0000"/>
                          </a:solidFill>
                          <a:latin typeface="Cambria Math" panose="02040503050406030204" pitchFamily="18" charset="0"/>
                        </a:rPr>
                        <m:t>donde</m:t>
                      </m:r>
                      <m:r>
                        <a:rPr lang="es-PE" sz="1600">
                          <a:latin typeface="Cambria Math" panose="02040503050406030204" pitchFamily="18" charset="0"/>
                        </a:rPr>
                        <m:t> </m:t>
                      </m:r>
                      <m:r>
                        <m:rPr>
                          <m:sty m:val="p"/>
                        </m:rPr>
                        <a:rPr lang="es-PE" sz="1600">
                          <a:solidFill>
                            <a:srgbClr val="FF0000"/>
                          </a:solidFill>
                          <a:latin typeface="Cambria Math" panose="02040503050406030204" pitchFamily="18" charset="0"/>
                        </a:rPr>
                        <m:t>K</m:t>
                      </m:r>
                      <m:r>
                        <a:rPr lang="es-PE" sz="1600">
                          <a:solidFill>
                            <a:srgbClr val="FF0000"/>
                          </a:solidFill>
                          <a:latin typeface="Cambria Math" panose="02040503050406030204" pitchFamily="18" charset="0"/>
                        </a:rPr>
                        <m:t>=</m:t>
                      </m:r>
                      <m:f>
                        <m:fPr>
                          <m:ctrlPr>
                            <a:rPr lang="es-PE" sz="1600" i="1">
                              <a:solidFill>
                                <a:srgbClr val="FF0000"/>
                              </a:solidFill>
                              <a:latin typeface="Cambria Math" panose="02040503050406030204" pitchFamily="18" charset="0"/>
                            </a:rPr>
                          </m:ctrlPr>
                        </m:fPr>
                        <m:num>
                          <m:r>
                            <a:rPr lang="es-PE" sz="1600" i="1">
                              <a:solidFill>
                                <a:srgbClr val="FF0000"/>
                              </a:solidFill>
                              <a:latin typeface="Cambria Math" panose="02040503050406030204" pitchFamily="18" charset="0"/>
                            </a:rPr>
                            <m:t>𝐴𝐸</m:t>
                          </m:r>
                        </m:num>
                        <m:den>
                          <m:sSub>
                            <m:sSubPr>
                              <m:ctrlPr>
                                <a:rPr lang="es-PE" sz="1600" i="1">
                                  <a:solidFill>
                                    <a:srgbClr val="FF0000"/>
                                  </a:solidFill>
                                  <a:latin typeface="Cambria Math" panose="02040503050406030204" pitchFamily="18" charset="0"/>
                                </a:rPr>
                              </m:ctrlPr>
                            </m:sSubPr>
                            <m:e>
                              <m:r>
                                <a:rPr lang="es-PE" sz="1600" i="1">
                                  <a:solidFill>
                                    <a:srgbClr val="FF0000"/>
                                  </a:solidFill>
                                  <a:latin typeface="Cambria Math" panose="02040503050406030204" pitchFamily="18" charset="0"/>
                                </a:rPr>
                                <m:t>𝐿</m:t>
                              </m:r>
                            </m:e>
                            <m:sub>
                              <m:r>
                                <a:rPr lang="es-PE" sz="1600" i="1">
                                  <a:solidFill>
                                    <a:srgbClr val="FF0000"/>
                                  </a:solidFill>
                                  <a:latin typeface="Cambria Math" panose="02040503050406030204" pitchFamily="18" charset="0"/>
                                </a:rPr>
                                <m:t>0</m:t>
                              </m:r>
                            </m:sub>
                          </m:sSub>
                        </m:den>
                      </m:f>
                    </m:oMath>
                  </m:oMathPara>
                </a14:m>
                <a:endParaRPr lang="es-ES" sz="1600" dirty="0"/>
              </a:p>
            </p:txBody>
          </p:sp>
        </mc:Choice>
        <mc:Fallback xmlns="">
          <p:sp>
            <p:nvSpPr>
              <p:cNvPr id="6" name="Rectángulo 5"/>
              <p:cNvSpPr>
                <a:spLocks noRot="1" noChangeAspect="1" noMove="1" noResize="1" noEditPoints="1" noAdjustHandles="1" noChangeArrowheads="1" noChangeShapeType="1" noTextEdit="1"/>
              </p:cNvSpPr>
              <p:nvPr/>
            </p:nvSpPr>
            <p:spPr>
              <a:xfrm>
                <a:off x="5764019" y="6027166"/>
                <a:ext cx="1499321" cy="596766"/>
              </a:xfrm>
              <a:prstGeom prst="rect">
                <a:avLst/>
              </a:prstGeom>
              <a:blipFill>
                <a:blip r:embed="rId9"/>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8" name="Rectángulo 17"/>
              <p:cNvSpPr/>
              <p:nvPr/>
            </p:nvSpPr>
            <p:spPr>
              <a:xfrm>
                <a:off x="1130248" y="4306531"/>
                <a:ext cx="1707006" cy="664541"/>
              </a:xfrm>
              <a:prstGeom prst="rect">
                <a:avLst/>
              </a:prstGeom>
              <a:solidFill>
                <a:schemeClr val="accent2"/>
              </a:solidFill>
            </p:spPr>
            <p:txBody>
              <a:bodyPr wrap="none">
                <a:spAutoFit/>
              </a:bodyPr>
              <a:lstStyle/>
              <a:p>
                <a:r>
                  <a:rPr lang="es-PE" sz="2400" dirty="0" smtClean="0"/>
                  <a:t>U</a:t>
                </a:r>
                <a14:m>
                  <m:oMath xmlns:m="http://schemas.openxmlformats.org/officeDocument/2006/math">
                    <m:r>
                      <a:rPr lang="es-PE" sz="2400" i="0">
                        <a:latin typeface="Cambria Math" panose="02040503050406030204" pitchFamily="18" charset="0"/>
                      </a:rPr>
                      <m:t>=</m:t>
                    </m:r>
                    <m:f>
                      <m:fPr>
                        <m:ctrlPr>
                          <a:rPr lang="es-PE" sz="2400" i="1">
                            <a:latin typeface="Cambria Math" panose="02040503050406030204" pitchFamily="18" charset="0"/>
                          </a:rPr>
                        </m:ctrlPr>
                      </m:fPr>
                      <m:num>
                        <m:r>
                          <a:rPr lang="es-PE" sz="2400">
                            <a:latin typeface="Cambria Math" panose="02040503050406030204" pitchFamily="18" charset="0"/>
                          </a:rPr>
                          <m:t>1</m:t>
                        </m:r>
                      </m:num>
                      <m:den>
                        <m:r>
                          <a:rPr lang="es-PE" sz="2400">
                            <a:latin typeface="Cambria Math" panose="02040503050406030204" pitchFamily="18" charset="0"/>
                          </a:rPr>
                          <m:t>2</m:t>
                        </m:r>
                      </m:den>
                    </m:f>
                    <m:f>
                      <m:fPr>
                        <m:ctrlPr>
                          <a:rPr lang="es-PE" sz="2400" i="1" smtClean="0">
                            <a:solidFill>
                              <a:schemeClr val="tx1"/>
                            </a:solidFill>
                            <a:latin typeface="Cambria Math" panose="02040503050406030204" pitchFamily="18" charset="0"/>
                          </a:rPr>
                        </m:ctrlPr>
                      </m:fPr>
                      <m:num>
                        <m:r>
                          <a:rPr lang="es-PE" sz="2400" i="1">
                            <a:solidFill>
                              <a:schemeClr val="tx1"/>
                            </a:solidFill>
                            <a:latin typeface="Cambria Math" panose="02040503050406030204" pitchFamily="18" charset="0"/>
                          </a:rPr>
                          <m:t>𝐴𝐸</m:t>
                        </m:r>
                      </m:num>
                      <m:den>
                        <m:sSub>
                          <m:sSubPr>
                            <m:ctrlPr>
                              <a:rPr lang="es-PE" sz="2400" i="1">
                                <a:solidFill>
                                  <a:schemeClr val="tx1"/>
                                </a:solidFill>
                                <a:latin typeface="Cambria Math" panose="02040503050406030204" pitchFamily="18" charset="0"/>
                              </a:rPr>
                            </m:ctrlPr>
                          </m:sSubPr>
                          <m:e>
                            <m:r>
                              <a:rPr lang="es-PE" sz="2400" i="1">
                                <a:solidFill>
                                  <a:schemeClr val="tx1"/>
                                </a:solidFill>
                                <a:latin typeface="Cambria Math" panose="02040503050406030204" pitchFamily="18" charset="0"/>
                              </a:rPr>
                              <m:t>𝐿</m:t>
                            </m:r>
                          </m:e>
                          <m:sub>
                            <m:r>
                              <a:rPr lang="es-PE" sz="2400" i="1">
                                <a:solidFill>
                                  <a:schemeClr val="tx1"/>
                                </a:solidFill>
                                <a:latin typeface="Cambria Math" panose="02040503050406030204" pitchFamily="18" charset="0"/>
                              </a:rPr>
                              <m:t>0</m:t>
                            </m:r>
                          </m:sub>
                        </m:sSub>
                      </m:den>
                    </m:f>
                    <m:sSup>
                      <m:sSupPr>
                        <m:ctrlPr>
                          <a:rPr lang="es-PE" sz="2400" i="1">
                            <a:latin typeface="Cambria Math" panose="02040503050406030204" pitchFamily="18" charset="0"/>
                          </a:rPr>
                        </m:ctrlPr>
                      </m:sSupPr>
                      <m:e>
                        <m:r>
                          <a:rPr lang="es-PE" sz="2400" i="1">
                            <a:latin typeface="Cambria Math" panose="02040503050406030204" pitchFamily="18" charset="0"/>
                            <a:ea typeface="Cambria Math" panose="02040503050406030204" pitchFamily="18" charset="0"/>
                          </a:rPr>
                          <m:t>∆</m:t>
                        </m:r>
                        <m:r>
                          <a:rPr lang="es-PE" sz="2400" i="1">
                            <a:latin typeface="Cambria Math" panose="02040503050406030204" pitchFamily="18" charset="0"/>
                            <a:ea typeface="Cambria Math" panose="02040503050406030204" pitchFamily="18" charset="0"/>
                          </a:rPr>
                          <m:t>𝐿</m:t>
                        </m:r>
                      </m:e>
                      <m:sup>
                        <m:r>
                          <a:rPr lang="es-PE" sz="2400">
                            <a:latin typeface="Cambria Math" panose="02040503050406030204" pitchFamily="18" charset="0"/>
                          </a:rPr>
                          <m:t>2</m:t>
                        </m:r>
                      </m:sup>
                    </m:sSup>
                  </m:oMath>
                </a14:m>
                <a:endParaRPr lang="es-PE" sz="2400" dirty="0"/>
              </a:p>
            </p:txBody>
          </p:sp>
        </mc:Choice>
        <mc:Fallback xmlns="">
          <p:sp>
            <p:nvSpPr>
              <p:cNvPr id="18" name="Rectángulo 17"/>
              <p:cNvSpPr>
                <a:spLocks noRot="1" noChangeAspect="1" noMove="1" noResize="1" noEditPoints="1" noAdjustHandles="1" noChangeArrowheads="1" noChangeShapeType="1" noTextEdit="1"/>
              </p:cNvSpPr>
              <p:nvPr/>
            </p:nvSpPr>
            <p:spPr>
              <a:xfrm>
                <a:off x="1130248" y="4306531"/>
                <a:ext cx="1707006" cy="664541"/>
              </a:xfrm>
              <a:prstGeom prst="rect">
                <a:avLst/>
              </a:prstGeom>
              <a:blipFill>
                <a:blip r:embed="rId10"/>
                <a:stretch>
                  <a:fillRect l="-5357"/>
                </a:stretch>
              </a:blipFill>
            </p:spPr>
            <p:txBody>
              <a:bodyPr/>
              <a:lstStyle/>
              <a:p>
                <a:r>
                  <a:rPr lang="es-ES">
                    <a:noFill/>
                  </a:rPr>
                  <a:t> </a:t>
                </a:r>
              </a:p>
            </p:txBody>
          </p:sp>
        </mc:Fallback>
      </mc:AlternateContent>
      <p:sp>
        <p:nvSpPr>
          <p:cNvPr id="19" name="Flecha derecha 18"/>
          <p:cNvSpPr/>
          <p:nvPr/>
        </p:nvSpPr>
        <p:spPr>
          <a:xfrm>
            <a:off x="3826974" y="5194472"/>
            <a:ext cx="558923" cy="246387"/>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s-PE"/>
          </a:p>
        </p:txBody>
      </p:sp>
      <mc:AlternateContent xmlns:mc="http://schemas.openxmlformats.org/markup-compatibility/2006" xmlns:a14="http://schemas.microsoft.com/office/drawing/2010/main">
        <mc:Choice Requires="a14">
          <p:sp>
            <p:nvSpPr>
              <p:cNvPr id="21" name="Rectángulo 20"/>
              <p:cNvSpPr/>
              <p:nvPr/>
            </p:nvSpPr>
            <p:spPr>
              <a:xfrm>
                <a:off x="3239662" y="4312390"/>
                <a:ext cx="1664686" cy="59676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PE" sz="1600" i="1" smtClean="0">
                              <a:latin typeface="Cambria Math" panose="02040503050406030204" pitchFamily="18" charset="0"/>
                            </a:rPr>
                          </m:ctrlPr>
                        </m:sSubPr>
                        <m:e>
                          <m:r>
                            <a:rPr lang="es-PE" sz="1600" b="0" i="1" smtClean="0">
                              <a:latin typeface="Cambria Math" panose="02040503050406030204" pitchFamily="18" charset="0"/>
                            </a:rPr>
                            <m:t>𝐶𝑜𝑚𝑜</m:t>
                          </m:r>
                          <m:r>
                            <a:rPr lang="es-PE" sz="1600" b="0" i="1" smtClean="0">
                              <a:latin typeface="Cambria Math" panose="02040503050406030204" pitchFamily="18" charset="0"/>
                            </a:rPr>
                            <m:t> : </m:t>
                          </m:r>
                          <m:r>
                            <a:rPr lang="es-PE" sz="1600" i="1">
                              <a:latin typeface="Cambria Math" panose="02040503050406030204" pitchFamily="18" charset="0"/>
                            </a:rPr>
                            <m:t>𝜀</m:t>
                          </m:r>
                        </m:e>
                        <m:sub>
                          <m:r>
                            <a:rPr lang="es-PE" sz="1600" i="1">
                              <a:latin typeface="Cambria Math" panose="02040503050406030204" pitchFamily="18" charset="0"/>
                            </a:rPr>
                            <m:t>𝐿</m:t>
                          </m:r>
                        </m:sub>
                      </m:sSub>
                      <m:r>
                        <a:rPr lang="es-PE" sz="1600" i="0">
                          <a:latin typeface="Cambria Math" panose="02040503050406030204" pitchFamily="18" charset="0"/>
                        </a:rPr>
                        <m:t>=</m:t>
                      </m:r>
                      <m:f>
                        <m:fPr>
                          <m:ctrlPr>
                            <a:rPr lang="es-PE" sz="1600" i="1">
                              <a:latin typeface="Cambria Math" panose="02040503050406030204" pitchFamily="18" charset="0"/>
                            </a:rPr>
                          </m:ctrlPr>
                        </m:fPr>
                        <m:num>
                          <m:r>
                            <a:rPr lang="es-PE" sz="1600" i="0">
                              <a:latin typeface="Cambria Math" panose="02040503050406030204" pitchFamily="18" charset="0"/>
                            </a:rPr>
                            <m:t>∆</m:t>
                          </m:r>
                          <m:r>
                            <a:rPr lang="es-PE" sz="1600" i="1">
                              <a:latin typeface="Cambria Math" panose="02040503050406030204" pitchFamily="18" charset="0"/>
                            </a:rPr>
                            <m:t>𝐿</m:t>
                          </m:r>
                        </m:num>
                        <m:den>
                          <m:sSub>
                            <m:sSubPr>
                              <m:ctrlPr>
                                <a:rPr lang="es-PE" sz="1600" i="1">
                                  <a:latin typeface="Cambria Math" panose="02040503050406030204" pitchFamily="18" charset="0"/>
                                </a:rPr>
                              </m:ctrlPr>
                            </m:sSubPr>
                            <m:e>
                              <m:r>
                                <a:rPr lang="es-PE" sz="1600" i="1">
                                  <a:latin typeface="Cambria Math" panose="02040503050406030204" pitchFamily="18" charset="0"/>
                                </a:rPr>
                                <m:t>𝐿</m:t>
                              </m:r>
                            </m:e>
                            <m:sub>
                              <m:r>
                                <a:rPr lang="es-PE" sz="1600" i="0">
                                  <a:latin typeface="Cambria Math" panose="02040503050406030204" pitchFamily="18" charset="0"/>
                                </a:rPr>
                                <m:t>0</m:t>
                              </m:r>
                            </m:sub>
                          </m:sSub>
                        </m:den>
                      </m:f>
                    </m:oMath>
                  </m:oMathPara>
                </a14:m>
                <a:endParaRPr lang="es-PE" sz="1600" dirty="0"/>
              </a:p>
            </p:txBody>
          </p:sp>
        </mc:Choice>
        <mc:Fallback xmlns="">
          <p:sp>
            <p:nvSpPr>
              <p:cNvPr id="21" name="Rectángulo 20"/>
              <p:cNvSpPr>
                <a:spLocks noRot="1" noChangeAspect="1" noMove="1" noResize="1" noEditPoints="1" noAdjustHandles="1" noChangeArrowheads="1" noChangeShapeType="1" noTextEdit="1"/>
              </p:cNvSpPr>
              <p:nvPr/>
            </p:nvSpPr>
            <p:spPr>
              <a:xfrm>
                <a:off x="3239662" y="4312390"/>
                <a:ext cx="1664686" cy="596766"/>
              </a:xfrm>
              <a:prstGeom prst="rect">
                <a:avLst/>
              </a:prstGeom>
              <a:blipFill>
                <a:blip r:embed="rId11"/>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2" name="Rectángulo 21"/>
              <p:cNvSpPr/>
              <p:nvPr/>
            </p:nvSpPr>
            <p:spPr>
              <a:xfrm>
                <a:off x="4906313" y="5076754"/>
                <a:ext cx="1435649" cy="526939"/>
              </a:xfrm>
              <a:prstGeom prst="rect">
                <a:avLst/>
              </a:prstGeom>
              <a:solidFill>
                <a:schemeClr val="accent2"/>
              </a:solidFill>
            </p:spPr>
            <p:txBody>
              <a:bodyPr wrap="none">
                <a:spAutoFit/>
              </a:bodyPr>
              <a:lstStyle/>
              <a:p>
                <a:r>
                  <a:rPr lang="es-PE" sz="2000" dirty="0" smtClean="0"/>
                  <a:t>U</a:t>
                </a:r>
                <a14:m>
                  <m:oMath xmlns:m="http://schemas.openxmlformats.org/officeDocument/2006/math">
                    <m:r>
                      <a:rPr lang="es-PE" sz="2000" b="0" i="1" smtClean="0">
                        <a:latin typeface="Cambria Math" panose="02040503050406030204" pitchFamily="18" charset="0"/>
                      </a:rPr>
                      <m:t>=</m:t>
                    </m:r>
                    <m:f>
                      <m:fPr>
                        <m:ctrlPr>
                          <a:rPr lang="es-PE" sz="2000" i="1">
                            <a:latin typeface="Cambria Math" panose="02040503050406030204" pitchFamily="18" charset="0"/>
                          </a:rPr>
                        </m:ctrlPr>
                      </m:fPr>
                      <m:num>
                        <m:r>
                          <a:rPr lang="es-PE" sz="2000" i="0">
                            <a:latin typeface="Cambria Math" panose="02040503050406030204" pitchFamily="18" charset="0"/>
                          </a:rPr>
                          <m:t>1</m:t>
                        </m:r>
                      </m:num>
                      <m:den>
                        <m:r>
                          <a:rPr lang="es-PE" sz="2000" i="0">
                            <a:latin typeface="Cambria Math" panose="02040503050406030204" pitchFamily="18" charset="0"/>
                          </a:rPr>
                          <m:t>2</m:t>
                        </m:r>
                      </m:den>
                    </m:f>
                    <m:r>
                      <a:rPr lang="es-PE" sz="2000" i="1">
                        <a:latin typeface="Cambria Math" panose="02040503050406030204" pitchFamily="18" charset="0"/>
                      </a:rPr>
                      <m:t>𝐸</m:t>
                    </m:r>
                    <m:sSub>
                      <m:sSubPr>
                        <m:ctrlPr>
                          <a:rPr lang="es-PE" sz="2000" i="1">
                            <a:latin typeface="Cambria Math" panose="02040503050406030204" pitchFamily="18" charset="0"/>
                          </a:rPr>
                        </m:ctrlPr>
                      </m:sSubPr>
                      <m:e>
                        <m:r>
                          <a:rPr lang="es-PE" sz="2000" i="1">
                            <a:latin typeface="Cambria Math" panose="02040503050406030204" pitchFamily="18" charset="0"/>
                          </a:rPr>
                          <m:t>𝑉</m:t>
                        </m:r>
                      </m:e>
                      <m:sub>
                        <m:r>
                          <a:rPr lang="es-PE" sz="2000" i="0">
                            <a:latin typeface="Cambria Math" panose="02040503050406030204" pitchFamily="18" charset="0"/>
                          </a:rPr>
                          <m:t>0</m:t>
                        </m:r>
                      </m:sub>
                    </m:sSub>
                    <m:sSubSup>
                      <m:sSubSupPr>
                        <m:ctrlPr>
                          <a:rPr lang="es-PE" sz="2000" i="1" smtClean="0">
                            <a:latin typeface="Cambria Math" panose="02040503050406030204" pitchFamily="18" charset="0"/>
                          </a:rPr>
                        </m:ctrlPr>
                      </m:sSubSupPr>
                      <m:e>
                        <m:r>
                          <a:rPr lang="es-PE" sz="2000" i="1" smtClean="0">
                            <a:latin typeface="Cambria Math" panose="02040503050406030204" pitchFamily="18" charset="0"/>
                            <a:ea typeface="Cambria Math" panose="02040503050406030204" pitchFamily="18" charset="0"/>
                          </a:rPr>
                          <m:t>𝜀</m:t>
                        </m:r>
                      </m:e>
                      <m:sub>
                        <m:r>
                          <a:rPr lang="es-PE" sz="2000" b="0" i="1" smtClean="0">
                            <a:latin typeface="Cambria Math" panose="02040503050406030204" pitchFamily="18" charset="0"/>
                          </a:rPr>
                          <m:t>𝐿</m:t>
                        </m:r>
                      </m:sub>
                      <m:sup>
                        <m:r>
                          <a:rPr lang="es-PE" sz="2000" b="0" i="1" smtClean="0">
                            <a:latin typeface="Cambria Math" panose="02040503050406030204" pitchFamily="18" charset="0"/>
                          </a:rPr>
                          <m:t>2</m:t>
                        </m:r>
                      </m:sup>
                    </m:sSubSup>
                  </m:oMath>
                </a14:m>
                <a:endParaRPr lang="es-PE" sz="2000" dirty="0"/>
              </a:p>
            </p:txBody>
          </p:sp>
        </mc:Choice>
        <mc:Fallback xmlns="">
          <p:sp>
            <p:nvSpPr>
              <p:cNvPr id="22" name="Rectángulo 21"/>
              <p:cNvSpPr>
                <a:spLocks noRot="1" noChangeAspect="1" noMove="1" noResize="1" noEditPoints="1" noAdjustHandles="1" noChangeArrowheads="1" noChangeShapeType="1" noTextEdit="1"/>
              </p:cNvSpPr>
              <p:nvPr/>
            </p:nvSpPr>
            <p:spPr>
              <a:xfrm>
                <a:off x="4906313" y="5076754"/>
                <a:ext cx="1435649" cy="526939"/>
              </a:xfrm>
              <a:prstGeom prst="rect">
                <a:avLst/>
              </a:prstGeom>
              <a:blipFill>
                <a:blip r:embed="rId12"/>
                <a:stretch>
                  <a:fillRect l="-4681" b="-6977"/>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3" name="Rectángulo 22"/>
              <p:cNvSpPr/>
              <p:nvPr/>
            </p:nvSpPr>
            <p:spPr>
              <a:xfrm>
                <a:off x="2252469" y="2354408"/>
                <a:ext cx="811119"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PE" sz="1600" i="1" smtClean="0">
                          <a:latin typeface="Cambria Math" panose="02040503050406030204" pitchFamily="18" charset="0"/>
                        </a:rPr>
                        <m:t>𝐶</m:t>
                      </m:r>
                      <m:r>
                        <a:rPr lang="es-PE" sz="1600" b="0" i="1" smtClean="0">
                          <a:latin typeface="Cambria Math" panose="02040503050406030204" pitchFamily="18" charset="0"/>
                        </a:rPr>
                        <m:t>𝑜𝑚𝑜</m:t>
                      </m:r>
                      <m:r>
                        <a:rPr lang="es-PE" sz="1600" b="0" i="1" smtClean="0">
                          <a:latin typeface="Cambria Math" panose="02040503050406030204" pitchFamily="18" charset="0"/>
                        </a:rPr>
                        <m:t>:</m:t>
                      </m:r>
                    </m:oMath>
                  </m:oMathPara>
                </a14:m>
                <a:endParaRPr lang="es-PE" sz="1600" dirty="0"/>
              </a:p>
            </p:txBody>
          </p:sp>
        </mc:Choice>
        <mc:Fallback xmlns="">
          <p:sp>
            <p:nvSpPr>
              <p:cNvPr id="23" name="Rectángulo 22"/>
              <p:cNvSpPr>
                <a:spLocks noRot="1" noChangeAspect="1" noMove="1" noResize="1" noEditPoints="1" noAdjustHandles="1" noChangeArrowheads="1" noChangeShapeType="1" noTextEdit="1"/>
              </p:cNvSpPr>
              <p:nvPr/>
            </p:nvSpPr>
            <p:spPr>
              <a:xfrm>
                <a:off x="2252469" y="2354408"/>
                <a:ext cx="811119" cy="338554"/>
              </a:xfrm>
              <a:prstGeom prst="rect">
                <a:avLst/>
              </a:prstGeom>
              <a:blipFill>
                <a:blip r:embed="rId13"/>
                <a:stretch>
                  <a:fillRect/>
                </a:stretch>
              </a:blipFill>
            </p:spPr>
            <p:txBody>
              <a:bodyPr/>
              <a:lstStyle/>
              <a:p>
                <a:r>
                  <a:rPr lang="es-ES">
                    <a:noFill/>
                  </a:rPr>
                  <a:t> </a:t>
                </a:r>
              </a:p>
            </p:txBody>
          </p:sp>
        </mc:Fallback>
      </mc:AlternateContent>
    </p:spTree>
    <p:extLst>
      <p:ext uri="{BB962C8B-B14F-4D97-AF65-F5344CB8AC3E}">
        <p14:creationId xmlns:p14="http://schemas.microsoft.com/office/powerpoint/2010/main" val="148525882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fltVal val="0"/>
                                          </p:val>
                                        </p:tav>
                                        <p:tav tm="100000">
                                          <p:val>
                                            <p:strVal val="#ppt_w"/>
                                          </p:val>
                                        </p:tav>
                                      </p:tavLst>
                                    </p:anim>
                                    <p:anim calcmode="lin" valueType="num">
                                      <p:cBhvr>
                                        <p:cTn id="15" dur="1000" fill="hold"/>
                                        <p:tgtEl>
                                          <p:spTgt spid="7"/>
                                        </p:tgtEl>
                                        <p:attrNameLst>
                                          <p:attrName>ppt_h</p:attrName>
                                        </p:attrNameLst>
                                      </p:cBhvr>
                                      <p:tavLst>
                                        <p:tav tm="0">
                                          <p:val>
                                            <p:fltVal val="0"/>
                                          </p:val>
                                        </p:tav>
                                        <p:tav tm="100000">
                                          <p:val>
                                            <p:strVal val="#ppt_h"/>
                                          </p:val>
                                        </p:tav>
                                      </p:tavLst>
                                    </p:anim>
                                    <p:anim calcmode="lin" valueType="num">
                                      <p:cBhvr>
                                        <p:cTn id="16" dur="1000" fill="hold"/>
                                        <p:tgtEl>
                                          <p:spTgt spid="7"/>
                                        </p:tgtEl>
                                        <p:attrNameLst>
                                          <p:attrName>style.rotation</p:attrName>
                                        </p:attrNameLst>
                                      </p:cBhvr>
                                      <p:tavLst>
                                        <p:tav tm="0">
                                          <p:val>
                                            <p:fltVal val="90"/>
                                          </p:val>
                                        </p:tav>
                                        <p:tav tm="100000">
                                          <p:val>
                                            <p:fltVal val="0"/>
                                          </p:val>
                                        </p:tav>
                                      </p:tavLst>
                                    </p:anim>
                                    <p:animEffect transition="in" filter="fade">
                                      <p:cBhvr>
                                        <p:cTn id="17" dur="1000"/>
                                        <p:tgtEl>
                                          <p:spTgt spid="7"/>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1000" fill="hold"/>
                                        <p:tgtEl>
                                          <p:spTgt spid="12"/>
                                        </p:tgtEl>
                                        <p:attrNameLst>
                                          <p:attrName>ppt_w</p:attrName>
                                        </p:attrNameLst>
                                      </p:cBhvr>
                                      <p:tavLst>
                                        <p:tav tm="0">
                                          <p:val>
                                            <p:fltVal val="0"/>
                                          </p:val>
                                        </p:tav>
                                        <p:tav tm="100000">
                                          <p:val>
                                            <p:strVal val="#ppt_w"/>
                                          </p:val>
                                        </p:tav>
                                      </p:tavLst>
                                    </p:anim>
                                    <p:anim calcmode="lin" valueType="num">
                                      <p:cBhvr>
                                        <p:cTn id="21" dur="1000" fill="hold"/>
                                        <p:tgtEl>
                                          <p:spTgt spid="12"/>
                                        </p:tgtEl>
                                        <p:attrNameLst>
                                          <p:attrName>ppt_h</p:attrName>
                                        </p:attrNameLst>
                                      </p:cBhvr>
                                      <p:tavLst>
                                        <p:tav tm="0">
                                          <p:val>
                                            <p:fltVal val="0"/>
                                          </p:val>
                                        </p:tav>
                                        <p:tav tm="100000">
                                          <p:val>
                                            <p:strVal val="#ppt_h"/>
                                          </p:val>
                                        </p:tav>
                                      </p:tavLst>
                                    </p:anim>
                                    <p:anim calcmode="lin" valueType="num">
                                      <p:cBhvr>
                                        <p:cTn id="22" dur="1000" fill="hold"/>
                                        <p:tgtEl>
                                          <p:spTgt spid="12"/>
                                        </p:tgtEl>
                                        <p:attrNameLst>
                                          <p:attrName>style.rotation</p:attrName>
                                        </p:attrNameLst>
                                      </p:cBhvr>
                                      <p:tavLst>
                                        <p:tav tm="0">
                                          <p:val>
                                            <p:fltVal val="90"/>
                                          </p:val>
                                        </p:tav>
                                        <p:tav tm="100000">
                                          <p:val>
                                            <p:fltVal val="0"/>
                                          </p:val>
                                        </p:tav>
                                      </p:tavLst>
                                    </p:anim>
                                    <p:animEffect transition="in" filter="fade">
                                      <p:cBhvr>
                                        <p:cTn id="23" dur="10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barn(inVertical)">
                                      <p:cBhvr>
                                        <p:cTn id="28" dur="500"/>
                                        <p:tgtEl>
                                          <p:spTgt spid="4"/>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barn(inVertical)">
                                      <p:cBhvr>
                                        <p:cTn id="31" dur="500"/>
                                        <p:tgtEl>
                                          <p:spTgt spid="5"/>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barn(inVertical)">
                                      <p:cBhvr>
                                        <p:cTn id="34" dur="500"/>
                                        <p:tgtEl>
                                          <p:spTgt spid="15"/>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wipe(down)">
                                      <p:cBhvr>
                                        <p:cTn id="37" dur="500"/>
                                        <p:tgtEl>
                                          <p:spTgt spid="18"/>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wipe(down)">
                                      <p:cBhvr>
                                        <p:cTn id="4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2" grpId="0"/>
      <p:bldP spid="15" grpId="0"/>
      <p:bldP spid="18" grpId="0" animBg="1"/>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629270" y="202162"/>
            <a:ext cx="10036935" cy="923330"/>
          </a:xfrm>
          <a:prstGeom prst="rect">
            <a:avLst/>
          </a:prstGeom>
        </p:spPr>
        <p:txBody>
          <a:bodyPr wrap="square">
            <a:spAutoFit/>
          </a:bodyPr>
          <a:lstStyle/>
          <a:p>
            <a:pPr algn="just"/>
            <a:r>
              <a:rPr lang="es-PE" dirty="0"/>
              <a:t>1</a:t>
            </a:r>
            <a:r>
              <a:rPr lang="es-PE" dirty="0" smtClean="0"/>
              <a:t>.- A </a:t>
            </a:r>
            <a:r>
              <a:rPr lang="es-PE" dirty="0"/>
              <a:t>dos caras opuestas de un bloque cubico de acero de </a:t>
            </a:r>
            <a:r>
              <a:rPr lang="es-PE" dirty="0" smtClean="0"/>
              <a:t>25 cm </a:t>
            </a:r>
            <a:r>
              <a:rPr lang="es-PE" dirty="0"/>
              <a:t>de lado se aplican sendas fuerzas de extensión opuestas de </a:t>
            </a:r>
            <a:r>
              <a:rPr lang="es-PE" dirty="0" smtClean="0"/>
              <a:t>200 </a:t>
            </a:r>
            <a:r>
              <a:rPr lang="es-PE" dirty="0" err="1" smtClean="0"/>
              <a:t>Kgf</a:t>
            </a:r>
            <a:r>
              <a:rPr lang="es-PE" dirty="0" smtClean="0"/>
              <a:t> </a:t>
            </a:r>
            <a:r>
              <a:rPr lang="es-PE" dirty="0"/>
              <a:t>c/u. Hallar el ángulo de cizalla y el desplazamiento relativo. El modulo de rigidez del acero vale 8.4 x 10</a:t>
            </a:r>
            <a:r>
              <a:rPr lang="es-PE" baseline="30000" dirty="0"/>
              <a:t>5</a:t>
            </a:r>
            <a:r>
              <a:rPr lang="es-PE" dirty="0"/>
              <a:t> </a:t>
            </a:r>
            <a:r>
              <a:rPr lang="es-PE" dirty="0" err="1"/>
              <a:t>Kgf</a:t>
            </a:r>
            <a:r>
              <a:rPr lang="es-PE" dirty="0"/>
              <a:t>/cm</a:t>
            </a:r>
            <a:r>
              <a:rPr lang="es-PE" baseline="30000" dirty="0"/>
              <a:t>2</a:t>
            </a:r>
            <a:r>
              <a:rPr lang="es-PE" dirty="0"/>
              <a:t>.</a:t>
            </a:r>
            <a:endParaRPr lang="es-ES" dirty="0"/>
          </a:p>
        </p:txBody>
      </p:sp>
      <p:pic>
        <p:nvPicPr>
          <p:cNvPr id="3" name="Imagen 2"/>
          <p:cNvPicPr>
            <a:picLocks noChangeAspect="1"/>
          </p:cNvPicPr>
          <p:nvPr/>
        </p:nvPicPr>
        <p:blipFill>
          <a:blip r:embed="rId2"/>
          <a:stretch>
            <a:fillRect/>
          </a:stretch>
        </p:blipFill>
        <p:spPr>
          <a:xfrm>
            <a:off x="1418154" y="1437923"/>
            <a:ext cx="4224002" cy="2526745"/>
          </a:xfrm>
          <a:prstGeom prst="rect">
            <a:avLst/>
          </a:prstGeom>
        </p:spPr>
      </p:pic>
      <mc:AlternateContent xmlns:mc="http://schemas.openxmlformats.org/markup-compatibility/2006" xmlns:a14="http://schemas.microsoft.com/office/drawing/2010/main">
        <mc:Choice Requires="a14">
          <p:sp>
            <p:nvSpPr>
              <p:cNvPr id="4" name="Rectángulo 3"/>
              <p:cNvSpPr/>
              <p:nvPr/>
            </p:nvSpPr>
            <p:spPr>
              <a:xfrm>
                <a:off x="7552730" y="5138750"/>
                <a:ext cx="1881991" cy="553357"/>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s-PE" sz="1600" i="1">
                          <a:latin typeface="Cambria Math" panose="02040503050406030204" pitchFamily="18" charset="0"/>
                        </a:rPr>
                        <m:t>𝑇𝑔</m:t>
                      </m:r>
                      <m:r>
                        <a:rPr lang="es-PE" sz="1600" i="1">
                          <a:latin typeface="Cambria Math" panose="02040503050406030204" pitchFamily="18" charset="0"/>
                        </a:rPr>
                        <m:t>𝛷</m:t>
                      </m:r>
                      <m:r>
                        <a:rPr lang="es-PE" sz="1600" i="1">
                          <a:latin typeface="Cambria Math" panose="02040503050406030204" pitchFamily="18" charset="0"/>
                        </a:rPr>
                        <m:t>=</m:t>
                      </m:r>
                      <m:r>
                        <a:rPr lang="es-PE" sz="1600" i="1">
                          <a:latin typeface="Cambria Math" panose="02040503050406030204" pitchFamily="18" charset="0"/>
                        </a:rPr>
                        <m:t>𝛷</m:t>
                      </m:r>
                      <m:r>
                        <a:rPr lang="es-PE" sz="1600">
                          <a:latin typeface="Cambria Math" panose="02040503050406030204" pitchFamily="18" charset="0"/>
                        </a:rPr>
                        <m:t>=</m:t>
                      </m:r>
                      <m:f>
                        <m:fPr>
                          <m:ctrlPr>
                            <a:rPr lang="es-PE" sz="1600" i="1">
                              <a:latin typeface="Cambria Math" panose="02040503050406030204" pitchFamily="18" charset="0"/>
                            </a:rPr>
                          </m:ctrlPr>
                        </m:fPr>
                        <m:num>
                          <m:r>
                            <a:rPr lang="es-PE" sz="1600" i="1">
                              <a:latin typeface="Cambria Math" panose="02040503050406030204" pitchFamily="18" charset="0"/>
                            </a:rPr>
                            <m:t>∆</m:t>
                          </m:r>
                          <m:r>
                            <a:rPr lang="es-PE" sz="1600" i="1">
                              <a:latin typeface="Cambria Math" panose="02040503050406030204" pitchFamily="18" charset="0"/>
                            </a:rPr>
                            <m:t>𝑥</m:t>
                          </m:r>
                        </m:num>
                        <m:den>
                          <m:r>
                            <a:rPr lang="es-PE" sz="1600" i="1">
                              <a:latin typeface="Cambria Math" panose="02040503050406030204" pitchFamily="18" charset="0"/>
                            </a:rPr>
                            <m:t>𝐿</m:t>
                          </m:r>
                        </m:den>
                      </m:f>
                    </m:oMath>
                  </m:oMathPara>
                </a14:m>
                <a:endParaRPr lang="es-PE" sz="1600" dirty="0"/>
              </a:p>
            </p:txBody>
          </p:sp>
        </mc:Choice>
        <mc:Fallback xmlns="">
          <p:sp>
            <p:nvSpPr>
              <p:cNvPr id="4" name="Rectángulo 3"/>
              <p:cNvSpPr>
                <a:spLocks noRot="1" noChangeAspect="1" noMove="1" noResize="1" noEditPoints="1" noAdjustHandles="1" noChangeArrowheads="1" noChangeShapeType="1" noTextEdit="1"/>
              </p:cNvSpPr>
              <p:nvPr/>
            </p:nvSpPr>
            <p:spPr>
              <a:xfrm>
                <a:off x="7552730" y="5138750"/>
                <a:ext cx="1881991" cy="553357"/>
              </a:xfrm>
              <a:prstGeom prst="rect">
                <a:avLst/>
              </a:prstGeom>
              <a:blipFill>
                <a:blip r:embed="rId3"/>
                <a:stretch>
                  <a:fillRect/>
                </a:stretch>
              </a:blipFill>
            </p:spPr>
            <p:txBody>
              <a:bodyPr/>
              <a:lstStyle/>
              <a:p>
                <a:r>
                  <a:rPr lang="es-ES">
                    <a:noFill/>
                  </a:rPr>
                  <a:t> </a:t>
                </a:r>
              </a:p>
            </p:txBody>
          </p:sp>
        </mc:Fallback>
      </mc:AlternateContent>
      <p:sp>
        <p:nvSpPr>
          <p:cNvPr id="6" name="Rectángulo 5"/>
          <p:cNvSpPr/>
          <p:nvPr/>
        </p:nvSpPr>
        <p:spPr>
          <a:xfrm>
            <a:off x="6070656" y="1369622"/>
            <a:ext cx="3789820" cy="369332"/>
          </a:xfrm>
          <a:prstGeom prst="rect">
            <a:avLst/>
          </a:prstGeom>
        </p:spPr>
        <p:txBody>
          <a:bodyPr wrap="none">
            <a:spAutoFit/>
          </a:bodyPr>
          <a:lstStyle/>
          <a:p>
            <a:pPr algn="just"/>
            <a:r>
              <a:rPr lang="es-PE" b="1" dirty="0" smtClean="0"/>
              <a:t>a) </a:t>
            </a:r>
            <a:r>
              <a:rPr lang="es-PE" u="sng" dirty="0" smtClean="0"/>
              <a:t>Para el </a:t>
            </a:r>
            <a:r>
              <a:rPr lang="es-PE" u="sng" dirty="0" err="1" smtClean="0"/>
              <a:t>angulo</a:t>
            </a:r>
            <a:r>
              <a:rPr lang="es-PE" u="sng" dirty="0" smtClean="0"/>
              <a:t> de cizalladura</a:t>
            </a:r>
            <a:endParaRPr lang="es-PE" u="sng" dirty="0"/>
          </a:p>
        </p:txBody>
      </p:sp>
      <mc:AlternateContent xmlns:mc="http://schemas.openxmlformats.org/markup-compatibility/2006" xmlns:a14="http://schemas.microsoft.com/office/drawing/2010/main">
        <mc:Choice Requires="a14">
          <p:sp>
            <p:nvSpPr>
              <p:cNvPr id="10" name="Rectángulo 9"/>
              <p:cNvSpPr/>
              <p:nvPr/>
            </p:nvSpPr>
            <p:spPr>
              <a:xfrm>
                <a:off x="6729776" y="2227289"/>
                <a:ext cx="1564403" cy="645561"/>
              </a:xfrm>
              <a:prstGeom prst="rect">
                <a:avLst/>
              </a:prstGeom>
              <a:solidFill>
                <a:schemeClr val="bg1"/>
              </a:solidFill>
            </p:spPr>
            <p:txBody>
              <a:bodyPr wrap="none">
                <a:spAutoFit/>
              </a:bodyPr>
              <a:lstStyle/>
              <a:p>
                <a:pPr/>
                <a14:m>
                  <m:oMathPara xmlns:m="http://schemas.openxmlformats.org/officeDocument/2006/math">
                    <m:oMathParaPr>
                      <m:jc m:val="centerGroup"/>
                    </m:oMathParaPr>
                    <m:oMath xmlns:m="http://schemas.openxmlformats.org/officeDocument/2006/math">
                      <m:d>
                        <m:dPr>
                          <m:ctrlPr>
                            <a:rPr lang="es-PE" sz="1600" i="1">
                              <a:latin typeface="Cambria Math" panose="02040503050406030204" pitchFamily="18" charset="0"/>
                            </a:rPr>
                          </m:ctrlPr>
                        </m:dPr>
                        <m:e>
                          <m:f>
                            <m:fPr>
                              <m:ctrlPr>
                                <a:rPr lang="es-PE" sz="1600" i="1">
                                  <a:latin typeface="Cambria Math" panose="02040503050406030204" pitchFamily="18" charset="0"/>
                                </a:rPr>
                              </m:ctrlPr>
                            </m:fPr>
                            <m:num>
                              <m:sSub>
                                <m:sSubPr>
                                  <m:ctrlPr>
                                    <a:rPr lang="es-PE" sz="1600" i="1">
                                      <a:latin typeface="Cambria Math" panose="02040503050406030204" pitchFamily="18" charset="0"/>
                                    </a:rPr>
                                  </m:ctrlPr>
                                </m:sSubPr>
                                <m:e>
                                  <m:r>
                                    <a:rPr lang="es-PE" sz="1600" i="1">
                                      <a:latin typeface="Cambria Math" panose="02040503050406030204" pitchFamily="18" charset="0"/>
                                    </a:rPr>
                                    <m:t>𝐹</m:t>
                                  </m:r>
                                </m:e>
                                <m:sub>
                                  <m:r>
                                    <a:rPr lang="es-PE" sz="1600" i="1">
                                      <a:latin typeface="Cambria Math" panose="02040503050406030204" pitchFamily="18" charset="0"/>
                                    </a:rPr>
                                    <m:t>𝑡</m:t>
                                  </m:r>
                                </m:sub>
                              </m:sSub>
                            </m:num>
                            <m:den>
                              <m:r>
                                <a:rPr lang="es-PE" sz="1600" i="1">
                                  <a:latin typeface="Cambria Math" panose="02040503050406030204" pitchFamily="18" charset="0"/>
                                </a:rPr>
                                <m:t>𝐴</m:t>
                              </m:r>
                            </m:den>
                          </m:f>
                        </m:e>
                      </m:d>
                      <m:r>
                        <a:rPr lang="es-PE" sz="1600" i="0">
                          <a:latin typeface="Cambria Math" panose="02040503050406030204" pitchFamily="18" charset="0"/>
                        </a:rPr>
                        <m:t>=</m:t>
                      </m:r>
                      <m:r>
                        <a:rPr lang="es-PE" sz="1600" i="1">
                          <a:latin typeface="Cambria Math" panose="02040503050406030204" pitchFamily="18" charset="0"/>
                        </a:rPr>
                        <m:t>𝑛</m:t>
                      </m:r>
                      <m:r>
                        <a:rPr lang="es-PE" sz="1600" i="0">
                          <a:latin typeface="Cambria Math" panose="02040503050406030204" pitchFamily="18" charset="0"/>
                        </a:rPr>
                        <m:t> </m:t>
                      </m:r>
                      <m:d>
                        <m:dPr>
                          <m:ctrlPr>
                            <a:rPr lang="es-PE" sz="1600" i="1">
                              <a:latin typeface="Cambria Math" panose="02040503050406030204" pitchFamily="18" charset="0"/>
                            </a:rPr>
                          </m:ctrlPr>
                        </m:dPr>
                        <m:e>
                          <m:f>
                            <m:fPr>
                              <m:ctrlPr>
                                <a:rPr lang="es-PE" sz="1600" i="1">
                                  <a:latin typeface="Cambria Math" panose="02040503050406030204" pitchFamily="18" charset="0"/>
                                </a:rPr>
                              </m:ctrlPr>
                            </m:fPr>
                            <m:num>
                              <m:r>
                                <a:rPr lang="es-PE" sz="1600">
                                  <a:latin typeface="Cambria Math" panose="02040503050406030204" pitchFamily="18" charset="0"/>
                                </a:rPr>
                                <m:t>∆</m:t>
                              </m:r>
                              <m:r>
                                <a:rPr lang="es-PE" sz="1600" i="1">
                                  <a:latin typeface="Cambria Math" panose="02040503050406030204" pitchFamily="18" charset="0"/>
                                </a:rPr>
                                <m:t>𝑥</m:t>
                              </m:r>
                            </m:num>
                            <m:den>
                              <m:r>
                                <a:rPr lang="es-PE" sz="1600" i="1">
                                  <a:latin typeface="Cambria Math" panose="02040503050406030204" pitchFamily="18" charset="0"/>
                                </a:rPr>
                                <m:t>𝐿</m:t>
                              </m:r>
                            </m:den>
                          </m:f>
                        </m:e>
                      </m:d>
                    </m:oMath>
                  </m:oMathPara>
                </a14:m>
                <a:endParaRPr lang="es-PE" sz="1600" dirty="0"/>
              </a:p>
            </p:txBody>
          </p:sp>
        </mc:Choice>
        <mc:Fallback xmlns="">
          <p:sp>
            <p:nvSpPr>
              <p:cNvPr id="10" name="Rectángulo 9"/>
              <p:cNvSpPr>
                <a:spLocks noRot="1" noChangeAspect="1" noMove="1" noResize="1" noEditPoints="1" noAdjustHandles="1" noChangeArrowheads="1" noChangeShapeType="1" noTextEdit="1"/>
              </p:cNvSpPr>
              <p:nvPr/>
            </p:nvSpPr>
            <p:spPr>
              <a:xfrm>
                <a:off x="6729776" y="2227289"/>
                <a:ext cx="1564403" cy="645561"/>
              </a:xfrm>
              <a:prstGeom prst="rect">
                <a:avLst/>
              </a:prstGeom>
              <a:blipFill>
                <a:blip r:embed="rId4"/>
                <a:stretch>
                  <a:fillRect/>
                </a:stretch>
              </a:blipFill>
            </p:spPr>
            <p:txBody>
              <a:bodyPr/>
              <a:lstStyle/>
              <a:p>
                <a:r>
                  <a:rPr lang="es-ES">
                    <a:noFill/>
                  </a:rPr>
                  <a:t> </a:t>
                </a:r>
              </a:p>
            </p:txBody>
          </p:sp>
        </mc:Fallback>
      </mc:AlternateContent>
      <p:sp>
        <p:nvSpPr>
          <p:cNvPr id="11" name="Rectángulo 10"/>
          <p:cNvSpPr/>
          <p:nvPr/>
        </p:nvSpPr>
        <p:spPr>
          <a:xfrm>
            <a:off x="6727886" y="4749259"/>
            <a:ext cx="3132589" cy="369332"/>
          </a:xfrm>
          <a:prstGeom prst="rect">
            <a:avLst/>
          </a:prstGeom>
        </p:spPr>
        <p:txBody>
          <a:bodyPr wrap="none">
            <a:spAutoFit/>
          </a:bodyPr>
          <a:lstStyle/>
          <a:p>
            <a:pPr algn="just"/>
            <a:r>
              <a:rPr lang="es-PE" b="1" dirty="0"/>
              <a:t>b</a:t>
            </a:r>
            <a:r>
              <a:rPr lang="es-PE" b="1" dirty="0" smtClean="0"/>
              <a:t>) </a:t>
            </a:r>
            <a:r>
              <a:rPr lang="es-PE" u="sng" dirty="0" smtClean="0"/>
              <a:t>Para el desplazamiento</a:t>
            </a:r>
            <a:endParaRPr lang="es-PE" u="sng" dirty="0"/>
          </a:p>
        </p:txBody>
      </p:sp>
      <mc:AlternateContent xmlns:mc="http://schemas.openxmlformats.org/markup-compatibility/2006" xmlns:a14="http://schemas.microsoft.com/office/drawing/2010/main">
        <mc:Choice Requires="a14">
          <p:sp>
            <p:nvSpPr>
              <p:cNvPr id="13" name="Rectángulo 12"/>
              <p:cNvSpPr/>
              <p:nvPr/>
            </p:nvSpPr>
            <p:spPr>
              <a:xfrm>
                <a:off x="7552730" y="5692107"/>
                <a:ext cx="1764188" cy="338554"/>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s-PE" sz="1600" i="1" smtClean="0">
                          <a:latin typeface="Cambria Math" panose="02040503050406030204" pitchFamily="18" charset="0"/>
                        </a:rPr>
                        <m:t>∆</m:t>
                      </m:r>
                      <m:r>
                        <a:rPr lang="es-PE" sz="1600" i="1" smtClean="0">
                          <a:latin typeface="Cambria Math" panose="02040503050406030204" pitchFamily="18" charset="0"/>
                        </a:rPr>
                        <m:t>𝑥</m:t>
                      </m:r>
                      <m:r>
                        <a:rPr lang="es-PE" sz="1600" i="1" smtClean="0">
                          <a:latin typeface="Cambria Math" panose="02040503050406030204" pitchFamily="18" charset="0"/>
                        </a:rPr>
                        <m:t>=</m:t>
                      </m:r>
                      <m:r>
                        <a:rPr lang="es-PE" sz="1600" i="1">
                          <a:latin typeface="Cambria Math" panose="02040503050406030204" pitchFamily="18" charset="0"/>
                        </a:rPr>
                        <m:t>𝛷</m:t>
                      </m:r>
                      <m:r>
                        <a:rPr lang="es-PE" sz="1600" b="0" i="1" smtClean="0">
                          <a:latin typeface="Cambria Math" panose="02040503050406030204" pitchFamily="18" charset="0"/>
                        </a:rPr>
                        <m:t> </m:t>
                      </m:r>
                      <m:r>
                        <a:rPr lang="es-PE" sz="1600" i="1">
                          <a:latin typeface="Cambria Math" panose="02040503050406030204" pitchFamily="18" charset="0"/>
                        </a:rPr>
                        <m:t>𝐿</m:t>
                      </m:r>
                    </m:oMath>
                  </m:oMathPara>
                </a14:m>
                <a:endParaRPr lang="es-PE" sz="1600" dirty="0"/>
              </a:p>
            </p:txBody>
          </p:sp>
        </mc:Choice>
        <mc:Fallback xmlns="">
          <p:sp>
            <p:nvSpPr>
              <p:cNvPr id="13" name="Rectángulo 12"/>
              <p:cNvSpPr>
                <a:spLocks noRot="1" noChangeAspect="1" noMove="1" noResize="1" noEditPoints="1" noAdjustHandles="1" noChangeArrowheads="1" noChangeShapeType="1" noTextEdit="1"/>
              </p:cNvSpPr>
              <p:nvPr/>
            </p:nvSpPr>
            <p:spPr>
              <a:xfrm>
                <a:off x="7552730" y="5692107"/>
                <a:ext cx="1764188" cy="338554"/>
              </a:xfrm>
              <a:prstGeom prst="rect">
                <a:avLst/>
              </a:prstGeom>
              <a:blipFill>
                <a:blip r:embed="rId5"/>
                <a:stretch>
                  <a:fillRect/>
                </a:stretch>
              </a:blipFill>
            </p:spPr>
            <p:txBody>
              <a:bodyPr/>
              <a:lstStyle/>
              <a:p>
                <a:r>
                  <a:rPr lang="es-ES">
                    <a:noFill/>
                  </a:rPr>
                  <a:t> </a:t>
                </a:r>
              </a:p>
            </p:txBody>
          </p:sp>
        </mc:Fallback>
      </mc:AlternateContent>
      <p:sp>
        <p:nvSpPr>
          <p:cNvPr id="14" name="Rectángulo 13"/>
          <p:cNvSpPr/>
          <p:nvPr/>
        </p:nvSpPr>
        <p:spPr>
          <a:xfrm>
            <a:off x="1813192" y="4131036"/>
            <a:ext cx="941283" cy="369332"/>
          </a:xfrm>
          <a:prstGeom prst="rect">
            <a:avLst/>
          </a:prstGeom>
        </p:spPr>
        <p:txBody>
          <a:bodyPr wrap="none">
            <a:spAutoFit/>
          </a:bodyPr>
          <a:lstStyle/>
          <a:p>
            <a:pPr algn="just"/>
            <a:r>
              <a:rPr lang="es-PE" b="1" u="sng" dirty="0" smtClean="0"/>
              <a:t>DATOS</a:t>
            </a:r>
            <a:endParaRPr lang="es-PE" b="1" u="sng" dirty="0"/>
          </a:p>
        </p:txBody>
      </p:sp>
      <mc:AlternateContent xmlns:mc="http://schemas.openxmlformats.org/markup-compatibility/2006" xmlns:a14="http://schemas.microsoft.com/office/drawing/2010/main">
        <mc:Choice Requires="a14">
          <p:sp>
            <p:nvSpPr>
              <p:cNvPr id="15" name="Rectángulo 14"/>
              <p:cNvSpPr/>
              <p:nvPr/>
            </p:nvSpPr>
            <p:spPr>
              <a:xfrm>
                <a:off x="1629270" y="4537522"/>
                <a:ext cx="1228157" cy="369332"/>
              </a:xfrm>
              <a:prstGeom prst="rect">
                <a:avLst/>
              </a:prstGeom>
              <a:solidFill>
                <a:schemeClr val="bg1"/>
              </a:solidFill>
            </p:spPr>
            <p:txBody>
              <a:bodyPr wrap="none">
                <a:spAutoFit/>
              </a:bodyPr>
              <a:lstStyle/>
              <a:p>
                <a:pPr/>
                <a14:m>
                  <m:oMathPara xmlns:m="http://schemas.openxmlformats.org/officeDocument/2006/math">
                    <m:oMathParaPr>
                      <m:jc m:val="centerGroup"/>
                    </m:oMathParaPr>
                    <m:oMath xmlns:m="http://schemas.openxmlformats.org/officeDocument/2006/math">
                      <m:r>
                        <a:rPr lang="es-PE" b="0" i="1" smtClean="0">
                          <a:latin typeface="Cambria Math" panose="02040503050406030204" pitchFamily="18" charset="0"/>
                        </a:rPr>
                        <m:t>𝐿</m:t>
                      </m:r>
                      <m:r>
                        <a:rPr lang="es-PE" i="0">
                          <a:latin typeface="Cambria Math" panose="02040503050406030204" pitchFamily="18" charset="0"/>
                        </a:rPr>
                        <m:t>=</m:t>
                      </m:r>
                      <m:r>
                        <a:rPr lang="es-PE" b="0" i="0" smtClean="0">
                          <a:latin typeface="Cambria Math" panose="02040503050406030204" pitchFamily="18" charset="0"/>
                        </a:rPr>
                        <m:t>25</m:t>
                      </m:r>
                      <m:r>
                        <m:rPr>
                          <m:sty m:val="p"/>
                        </m:rPr>
                        <a:rPr lang="es-PE" b="0" i="0" smtClean="0">
                          <a:latin typeface="Cambria Math" panose="02040503050406030204" pitchFamily="18" charset="0"/>
                        </a:rPr>
                        <m:t>cm</m:t>
                      </m:r>
                    </m:oMath>
                  </m:oMathPara>
                </a14:m>
                <a:endParaRPr lang="es-PE" dirty="0"/>
              </a:p>
            </p:txBody>
          </p:sp>
        </mc:Choice>
        <mc:Fallback xmlns="">
          <p:sp>
            <p:nvSpPr>
              <p:cNvPr id="15" name="Rectángulo 14"/>
              <p:cNvSpPr>
                <a:spLocks noRot="1" noChangeAspect="1" noMove="1" noResize="1" noEditPoints="1" noAdjustHandles="1" noChangeArrowheads="1" noChangeShapeType="1" noTextEdit="1"/>
              </p:cNvSpPr>
              <p:nvPr/>
            </p:nvSpPr>
            <p:spPr>
              <a:xfrm>
                <a:off x="1629270" y="4537522"/>
                <a:ext cx="1228157" cy="369332"/>
              </a:xfrm>
              <a:prstGeom prst="rect">
                <a:avLst/>
              </a:prstGeom>
              <a:blipFill>
                <a:blip r:embed="rId6"/>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6" name="Rectángulo 15"/>
              <p:cNvSpPr/>
              <p:nvPr/>
            </p:nvSpPr>
            <p:spPr>
              <a:xfrm>
                <a:off x="1669756" y="4944008"/>
                <a:ext cx="1493737" cy="338554"/>
              </a:xfrm>
              <a:prstGeom prst="rect">
                <a:avLst/>
              </a:prstGeom>
            </p:spPr>
            <p:txBody>
              <a:bodyPr wrap="square">
                <a:spAutoFit/>
              </a:bodyPr>
              <a:lstStyle/>
              <a:p>
                <a14:m>
                  <m:oMath xmlns:m="http://schemas.openxmlformats.org/officeDocument/2006/math">
                    <m:sSub>
                      <m:sSubPr>
                        <m:ctrlPr>
                          <a:rPr lang="es-PE" sz="1600" i="1">
                            <a:latin typeface="Cambria Math" panose="02040503050406030204" pitchFamily="18" charset="0"/>
                          </a:rPr>
                        </m:ctrlPr>
                      </m:sSubPr>
                      <m:e>
                        <m:r>
                          <a:rPr lang="es-PE" sz="1600" i="1">
                            <a:latin typeface="Cambria Math" panose="02040503050406030204" pitchFamily="18" charset="0"/>
                          </a:rPr>
                          <m:t>𝐹</m:t>
                        </m:r>
                      </m:e>
                      <m:sub>
                        <m:r>
                          <a:rPr lang="es-PE" sz="1600" i="1">
                            <a:latin typeface="Cambria Math" panose="02040503050406030204" pitchFamily="18" charset="0"/>
                          </a:rPr>
                          <m:t>𝑡</m:t>
                        </m:r>
                      </m:sub>
                    </m:sSub>
                    <m:r>
                      <a:rPr lang="es-PE" sz="1600" i="1">
                        <a:latin typeface="Cambria Math" panose="02040503050406030204" pitchFamily="18" charset="0"/>
                      </a:rPr>
                      <m:t>=</m:t>
                    </m:r>
                  </m:oMath>
                </a14:m>
                <a:r>
                  <a:rPr lang="es-PE" sz="1600" dirty="0" smtClean="0"/>
                  <a:t> 200 </a:t>
                </a:r>
                <a:r>
                  <a:rPr lang="es-PE" sz="1600" dirty="0" err="1" smtClean="0"/>
                  <a:t>Kgf</a:t>
                </a:r>
                <a:endParaRPr lang="es-PE" sz="1600" dirty="0"/>
              </a:p>
            </p:txBody>
          </p:sp>
        </mc:Choice>
        <mc:Fallback xmlns="">
          <p:sp>
            <p:nvSpPr>
              <p:cNvPr id="16" name="Rectángulo 15"/>
              <p:cNvSpPr>
                <a:spLocks noRot="1" noChangeAspect="1" noMove="1" noResize="1" noEditPoints="1" noAdjustHandles="1" noChangeArrowheads="1" noChangeShapeType="1" noTextEdit="1"/>
              </p:cNvSpPr>
              <p:nvPr/>
            </p:nvSpPr>
            <p:spPr>
              <a:xfrm>
                <a:off x="1669756" y="4944008"/>
                <a:ext cx="1493737" cy="338554"/>
              </a:xfrm>
              <a:prstGeom prst="rect">
                <a:avLst/>
              </a:prstGeom>
              <a:blipFill>
                <a:blip r:embed="rId7"/>
                <a:stretch>
                  <a:fillRect t="-5357" b="-21429"/>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7" name="Rectángulo 16"/>
              <p:cNvSpPr/>
              <p:nvPr/>
            </p:nvSpPr>
            <p:spPr>
              <a:xfrm>
                <a:off x="1669756" y="5328925"/>
                <a:ext cx="906019" cy="338554"/>
              </a:xfrm>
              <a:prstGeom prst="rect">
                <a:avLst/>
              </a:prstGeom>
            </p:spPr>
            <p:txBody>
              <a:bodyPr wrap="square">
                <a:spAutoFit/>
              </a:bodyPr>
              <a:lstStyle/>
              <a:p>
                <a14:m>
                  <m:oMath xmlns:m="http://schemas.openxmlformats.org/officeDocument/2006/math">
                    <m:r>
                      <a:rPr lang="es-PE" sz="1600" i="1">
                        <a:latin typeface="Cambria Math" panose="02040503050406030204" pitchFamily="18" charset="0"/>
                      </a:rPr>
                      <m:t>𝛷</m:t>
                    </m:r>
                  </m:oMath>
                </a14:m>
                <a:r>
                  <a:rPr lang="es-PE" sz="1600" dirty="0" smtClean="0"/>
                  <a:t> = ?</a:t>
                </a:r>
                <a:endParaRPr lang="es-PE" sz="1600" dirty="0"/>
              </a:p>
            </p:txBody>
          </p:sp>
        </mc:Choice>
        <mc:Fallback xmlns="">
          <p:sp>
            <p:nvSpPr>
              <p:cNvPr id="17" name="Rectángulo 16"/>
              <p:cNvSpPr>
                <a:spLocks noRot="1" noChangeAspect="1" noMove="1" noResize="1" noEditPoints="1" noAdjustHandles="1" noChangeArrowheads="1" noChangeShapeType="1" noTextEdit="1"/>
              </p:cNvSpPr>
              <p:nvPr/>
            </p:nvSpPr>
            <p:spPr>
              <a:xfrm>
                <a:off x="1669756" y="5328925"/>
                <a:ext cx="906019" cy="338554"/>
              </a:xfrm>
              <a:prstGeom prst="rect">
                <a:avLst/>
              </a:prstGeom>
              <a:blipFill>
                <a:blip r:embed="rId8"/>
                <a:stretch>
                  <a:fillRect t="-5357" b="-21429"/>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8" name="Rectángulo 17"/>
              <p:cNvSpPr/>
              <p:nvPr/>
            </p:nvSpPr>
            <p:spPr>
              <a:xfrm>
                <a:off x="2575775" y="5351421"/>
                <a:ext cx="906019" cy="338554"/>
              </a:xfrm>
              <a:prstGeom prst="rect">
                <a:avLst/>
              </a:prstGeom>
            </p:spPr>
            <p:txBody>
              <a:bodyPr wrap="square">
                <a:spAutoFit/>
              </a:bodyPr>
              <a:lstStyle/>
              <a:p>
                <a14:m>
                  <m:oMath xmlns:m="http://schemas.openxmlformats.org/officeDocument/2006/math">
                    <m:r>
                      <a:rPr lang="es-PE" sz="1600">
                        <a:latin typeface="Cambria Math" panose="02040503050406030204" pitchFamily="18" charset="0"/>
                      </a:rPr>
                      <m:t>∆</m:t>
                    </m:r>
                    <m:r>
                      <a:rPr lang="es-PE" sz="1600" i="1">
                        <a:latin typeface="Cambria Math" panose="02040503050406030204" pitchFamily="18" charset="0"/>
                      </a:rPr>
                      <m:t>𝑥</m:t>
                    </m:r>
                  </m:oMath>
                </a14:m>
                <a:r>
                  <a:rPr lang="es-PE" sz="1600" dirty="0" smtClean="0"/>
                  <a:t>= ?</a:t>
                </a:r>
                <a:endParaRPr lang="es-PE" sz="1600" dirty="0"/>
              </a:p>
            </p:txBody>
          </p:sp>
        </mc:Choice>
        <mc:Fallback xmlns="">
          <p:sp>
            <p:nvSpPr>
              <p:cNvPr id="18" name="Rectángulo 17"/>
              <p:cNvSpPr>
                <a:spLocks noRot="1" noChangeAspect="1" noMove="1" noResize="1" noEditPoints="1" noAdjustHandles="1" noChangeArrowheads="1" noChangeShapeType="1" noTextEdit="1"/>
              </p:cNvSpPr>
              <p:nvPr/>
            </p:nvSpPr>
            <p:spPr>
              <a:xfrm>
                <a:off x="2575775" y="5351421"/>
                <a:ext cx="906019" cy="338554"/>
              </a:xfrm>
              <a:prstGeom prst="rect">
                <a:avLst/>
              </a:prstGeom>
              <a:blipFill>
                <a:blip r:embed="rId9"/>
                <a:stretch>
                  <a:fillRect t="-5455" b="-23636"/>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9" name="Rectángulo 18"/>
              <p:cNvSpPr/>
              <p:nvPr/>
            </p:nvSpPr>
            <p:spPr>
              <a:xfrm>
                <a:off x="1580249" y="5806968"/>
                <a:ext cx="2348452" cy="338554"/>
              </a:xfrm>
              <a:prstGeom prst="rect">
                <a:avLst/>
              </a:prstGeom>
            </p:spPr>
            <p:txBody>
              <a:bodyPr wrap="square">
                <a:spAutoFit/>
              </a:bodyPr>
              <a:lstStyle/>
              <a:p>
                <a14:m>
                  <m:oMath xmlns:m="http://schemas.openxmlformats.org/officeDocument/2006/math">
                    <m:r>
                      <a:rPr lang="es-PE" sz="1600" i="1">
                        <a:latin typeface="Cambria Math" panose="02040503050406030204" pitchFamily="18" charset="0"/>
                      </a:rPr>
                      <m:t>𝑛</m:t>
                    </m:r>
                  </m:oMath>
                </a14:m>
                <a:r>
                  <a:rPr lang="es-PE" sz="1600" dirty="0"/>
                  <a:t>= 8.4 x 10</a:t>
                </a:r>
                <a:r>
                  <a:rPr lang="es-PE" sz="1600" baseline="30000" dirty="0"/>
                  <a:t>5</a:t>
                </a:r>
                <a:r>
                  <a:rPr lang="es-PE" sz="1600" dirty="0"/>
                  <a:t> Kgf/cm</a:t>
                </a:r>
                <a:r>
                  <a:rPr lang="es-PE" sz="1600" baseline="30000" dirty="0"/>
                  <a:t>2</a:t>
                </a:r>
                <a:endParaRPr lang="es-PE" sz="1600" dirty="0"/>
              </a:p>
            </p:txBody>
          </p:sp>
        </mc:Choice>
        <mc:Fallback xmlns="">
          <p:sp>
            <p:nvSpPr>
              <p:cNvPr id="19" name="Rectángulo 18"/>
              <p:cNvSpPr>
                <a:spLocks noRot="1" noChangeAspect="1" noMove="1" noResize="1" noEditPoints="1" noAdjustHandles="1" noChangeArrowheads="1" noChangeShapeType="1" noTextEdit="1"/>
              </p:cNvSpPr>
              <p:nvPr/>
            </p:nvSpPr>
            <p:spPr>
              <a:xfrm>
                <a:off x="1580249" y="5806968"/>
                <a:ext cx="2348452" cy="338554"/>
              </a:xfrm>
              <a:prstGeom prst="rect">
                <a:avLst/>
              </a:prstGeom>
              <a:blipFill>
                <a:blip r:embed="rId10"/>
                <a:stretch>
                  <a:fillRect t="-5455" b="-23636"/>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1" name="Rectángulo 20"/>
              <p:cNvSpPr/>
              <p:nvPr/>
            </p:nvSpPr>
            <p:spPr>
              <a:xfrm>
                <a:off x="6723415" y="1819147"/>
                <a:ext cx="3837141" cy="276999"/>
              </a:xfrm>
              <a:prstGeom prst="rect">
                <a:avLst/>
              </a:prstGeom>
            </p:spPr>
            <p:txBody>
              <a:bodyPr wrap="none">
                <a:spAutoFit/>
              </a:bodyPr>
              <a:lstStyle/>
              <a:p>
                <a:pPr algn="just"/>
                <a:r>
                  <a:rPr lang="es-PE" sz="1200" dirty="0" smtClean="0"/>
                  <a:t>Como el ángulo es pequeño, entonces </a:t>
                </a:r>
                <a14:m>
                  <m:oMath xmlns:m="http://schemas.openxmlformats.org/officeDocument/2006/math">
                    <m:r>
                      <a:rPr lang="es-PE" sz="1200" i="1">
                        <a:latin typeface="Cambria Math" panose="02040503050406030204" pitchFamily="18" charset="0"/>
                      </a:rPr>
                      <m:t>𝑇𝑔</m:t>
                    </m:r>
                    <m:r>
                      <a:rPr lang="es-PE" sz="1200" i="1">
                        <a:latin typeface="Cambria Math" panose="02040503050406030204" pitchFamily="18" charset="0"/>
                      </a:rPr>
                      <m:t>𝛷</m:t>
                    </m:r>
                    <m:r>
                      <a:rPr lang="es-PE" sz="1200" i="1">
                        <a:latin typeface="Cambria Math" panose="02040503050406030204" pitchFamily="18" charset="0"/>
                      </a:rPr>
                      <m:t>=</m:t>
                    </m:r>
                  </m:oMath>
                </a14:m>
                <a:r>
                  <a:rPr lang="es-PE" sz="1200" dirty="0" smtClean="0"/>
                  <a:t> </a:t>
                </a:r>
                <a14:m>
                  <m:oMath xmlns:m="http://schemas.openxmlformats.org/officeDocument/2006/math">
                    <m:r>
                      <a:rPr lang="es-PE" sz="1200" i="1">
                        <a:latin typeface="Cambria Math" panose="02040503050406030204" pitchFamily="18" charset="0"/>
                      </a:rPr>
                      <m:t>𝛷</m:t>
                    </m:r>
                  </m:oMath>
                </a14:m>
                <a:r>
                  <a:rPr lang="es-PE" sz="1200" dirty="0" smtClean="0"/>
                  <a:t> </a:t>
                </a:r>
                <a:endParaRPr lang="es-PE" sz="1200" dirty="0"/>
              </a:p>
            </p:txBody>
          </p:sp>
        </mc:Choice>
        <mc:Fallback xmlns="">
          <p:sp>
            <p:nvSpPr>
              <p:cNvPr id="21" name="Rectángulo 20"/>
              <p:cNvSpPr>
                <a:spLocks noRot="1" noChangeAspect="1" noMove="1" noResize="1" noEditPoints="1" noAdjustHandles="1" noChangeArrowheads="1" noChangeShapeType="1" noTextEdit="1"/>
              </p:cNvSpPr>
              <p:nvPr/>
            </p:nvSpPr>
            <p:spPr>
              <a:xfrm>
                <a:off x="6723415" y="1819147"/>
                <a:ext cx="3837141" cy="276999"/>
              </a:xfrm>
              <a:prstGeom prst="rect">
                <a:avLst/>
              </a:prstGeom>
              <a:blipFill>
                <a:blip r:embed="rId11"/>
                <a:stretch>
                  <a:fillRect l="-159" b="-15217"/>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2" name="Rectángulo 21"/>
              <p:cNvSpPr/>
              <p:nvPr/>
            </p:nvSpPr>
            <p:spPr>
              <a:xfrm>
                <a:off x="9245372" y="2270793"/>
                <a:ext cx="1166217" cy="558551"/>
              </a:xfrm>
              <a:prstGeom prst="rect">
                <a:avLst/>
              </a:prstGeom>
              <a:solidFill>
                <a:schemeClr val="bg1"/>
              </a:solidFill>
            </p:spPr>
            <p:txBody>
              <a:bodyPr wrap="none">
                <a:spAutoFit/>
              </a:bodyPr>
              <a:lstStyle/>
              <a:p>
                <a:pPr/>
                <a14:m>
                  <m:oMathPara xmlns:m="http://schemas.openxmlformats.org/officeDocument/2006/math">
                    <m:oMathParaPr>
                      <m:jc m:val="centerGroup"/>
                    </m:oMathParaPr>
                    <m:oMath xmlns:m="http://schemas.openxmlformats.org/officeDocument/2006/math">
                      <m:d>
                        <m:dPr>
                          <m:ctrlPr>
                            <a:rPr lang="es-PE" sz="1600" i="1">
                              <a:latin typeface="Cambria Math" panose="02040503050406030204" pitchFamily="18" charset="0"/>
                            </a:rPr>
                          </m:ctrlPr>
                        </m:dPr>
                        <m:e>
                          <m:f>
                            <m:fPr>
                              <m:ctrlPr>
                                <a:rPr lang="es-PE" sz="1600" i="1">
                                  <a:latin typeface="Cambria Math" panose="02040503050406030204" pitchFamily="18" charset="0"/>
                                </a:rPr>
                              </m:ctrlPr>
                            </m:fPr>
                            <m:num>
                              <m:sSub>
                                <m:sSubPr>
                                  <m:ctrlPr>
                                    <a:rPr lang="es-PE" sz="1600" i="1">
                                      <a:latin typeface="Cambria Math" panose="02040503050406030204" pitchFamily="18" charset="0"/>
                                    </a:rPr>
                                  </m:ctrlPr>
                                </m:sSubPr>
                                <m:e>
                                  <m:r>
                                    <a:rPr lang="es-PE" sz="1600" i="1">
                                      <a:latin typeface="Cambria Math" panose="02040503050406030204" pitchFamily="18" charset="0"/>
                                    </a:rPr>
                                    <m:t>𝐹</m:t>
                                  </m:r>
                                </m:e>
                                <m:sub>
                                  <m:r>
                                    <a:rPr lang="es-PE" sz="1600" i="1">
                                      <a:latin typeface="Cambria Math" panose="02040503050406030204" pitchFamily="18" charset="0"/>
                                    </a:rPr>
                                    <m:t>𝑡</m:t>
                                  </m:r>
                                </m:sub>
                              </m:sSub>
                            </m:num>
                            <m:den>
                              <m:r>
                                <a:rPr lang="es-PE" sz="1600" i="1">
                                  <a:latin typeface="Cambria Math" panose="02040503050406030204" pitchFamily="18" charset="0"/>
                                </a:rPr>
                                <m:t>𝐴</m:t>
                              </m:r>
                            </m:den>
                          </m:f>
                        </m:e>
                      </m:d>
                      <m:r>
                        <a:rPr lang="es-PE" sz="1600" i="0">
                          <a:latin typeface="Cambria Math" panose="02040503050406030204" pitchFamily="18" charset="0"/>
                        </a:rPr>
                        <m:t>=</m:t>
                      </m:r>
                      <m:r>
                        <a:rPr lang="es-PE" sz="1600" i="1">
                          <a:latin typeface="Cambria Math" panose="02040503050406030204" pitchFamily="18" charset="0"/>
                        </a:rPr>
                        <m:t>𝑛</m:t>
                      </m:r>
                      <m:r>
                        <a:rPr lang="es-PE" sz="1600" i="1">
                          <a:latin typeface="Cambria Math" panose="02040503050406030204" pitchFamily="18" charset="0"/>
                        </a:rPr>
                        <m:t>𝛷</m:t>
                      </m:r>
                    </m:oMath>
                  </m:oMathPara>
                </a14:m>
                <a:endParaRPr lang="es-PE" sz="1600" dirty="0"/>
              </a:p>
            </p:txBody>
          </p:sp>
        </mc:Choice>
        <mc:Fallback xmlns="">
          <p:sp>
            <p:nvSpPr>
              <p:cNvPr id="22" name="Rectángulo 21"/>
              <p:cNvSpPr>
                <a:spLocks noRot="1" noChangeAspect="1" noMove="1" noResize="1" noEditPoints="1" noAdjustHandles="1" noChangeArrowheads="1" noChangeShapeType="1" noTextEdit="1"/>
              </p:cNvSpPr>
              <p:nvPr/>
            </p:nvSpPr>
            <p:spPr>
              <a:xfrm>
                <a:off x="9245372" y="2270793"/>
                <a:ext cx="1166217" cy="558551"/>
              </a:xfrm>
              <a:prstGeom prst="rect">
                <a:avLst/>
              </a:prstGeom>
              <a:blipFill>
                <a:blip r:embed="rId12"/>
                <a:stretch>
                  <a:fillRect/>
                </a:stretch>
              </a:blipFill>
            </p:spPr>
            <p:txBody>
              <a:bodyPr/>
              <a:lstStyle/>
              <a:p>
                <a:r>
                  <a:rPr lang="es-ES">
                    <a:noFill/>
                  </a:rPr>
                  <a:t> </a:t>
                </a:r>
              </a:p>
            </p:txBody>
          </p:sp>
        </mc:Fallback>
      </mc:AlternateContent>
      <p:cxnSp>
        <p:nvCxnSpPr>
          <p:cNvPr id="26" name="Conector recto de flecha 25"/>
          <p:cNvCxnSpPr/>
          <p:nvPr/>
        </p:nvCxnSpPr>
        <p:spPr>
          <a:xfrm>
            <a:off x="8426105" y="2550068"/>
            <a:ext cx="576227" cy="0"/>
          </a:xfrm>
          <a:prstGeom prst="straightConnector1">
            <a:avLst/>
          </a:prstGeom>
          <a:ln w="38100">
            <a:solidFill>
              <a:srgbClr val="FF0000"/>
            </a:solidFill>
            <a:tailEnd type="triangle"/>
          </a:ln>
        </p:spPr>
        <p:style>
          <a:lnRef idx="2">
            <a:schemeClr val="dk1"/>
          </a:lnRef>
          <a:fillRef idx="0">
            <a:schemeClr val="dk1"/>
          </a:fillRef>
          <a:effectRef idx="1">
            <a:schemeClr val="dk1"/>
          </a:effectRef>
          <a:fontRef idx="minor">
            <a:schemeClr val="tx1"/>
          </a:fontRef>
        </p:style>
      </p:cxnSp>
      <mc:AlternateContent xmlns:mc="http://schemas.openxmlformats.org/markup-compatibility/2006" xmlns:a14="http://schemas.microsoft.com/office/drawing/2010/main">
        <mc:Choice Requires="a14">
          <p:sp>
            <p:nvSpPr>
              <p:cNvPr id="27" name="Rectángulo 26"/>
              <p:cNvSpPr/>
              <p:nvPr/>
            </p:nvSpPr>
            <p:spPr>
              <a:xfrm>
                <a:off x="6928868" y="2904226"/>
                <a:ext cx="1878686" cy="551754"/>
              </a:xfrm>
              <a:prstGeom prst="rect">
                <a:avLst/>
              </a:prstGeom>
              <a:solidFill>
                <a:schemeClr val="bg1"/>
              </a:solidFill>
            </p:spPr>
            <p:txBody>
              <a:bodyPr wrap="square">
                <a:spAutoFit/>
              </a:bodyPr>
              <a:lstStyle/>
              <a:p>
                <a:pPr/>
                <a14:m>
                  <m:oMathPara xmlns:m="http://schemas.openxmlformats.org/officeDocument/2006/math">
                    <m:oMathParaPr>
                      <m:jc m:val="centerGroup"/>
                    </m:oMathParaPr>
                    <m:oMath xmlns:m="http://schemas.openxmlformats.org/officeDocument/2006/math">
                      <m:r>
                        <a:rPr lang="es-PE" sz="1600" i="1" smtClean="0">
                          <a:latin typeface="Cambria Math" panose="02040503050406030204" pitchFamily="18" charset="0"/>
                        </a:rPr>
                        <m:t>𝛷</m:t>
                      </m:r>
                      <m:r>
                        <a:rPr lang="es-PE" sz="1600" i="0">
                          <a:latin typeface="Cambria Math" panose="02040503050406030204" pitchFamily="18" charset="0"/>
                        </a:rPr>
                        <m:t>=</m:t>
                      </m:r>
                      <m:f>
                        <m:fPr>
                          <m:ctrlPr>
                            <a:rPr lang="es-PE" sz="1600" i="1">
                              <a:latin typeface="Cambria Math" panose="02040503050406030204" pitchFamily="18" charset="0"/>
                            </a:rPr>
                          </m:ctrlPr>
                        </m:fPr>
                        <m:num>
                          <m:sSub>
                            <m:sSubPr>
                              <m:ctrlPr>
                                <a:rPr lang="es-PE" sz="1600" i="1">
                                  <a:latin typeface="Cambria Math" panose="02040503050406030204" pitchFamily="18" charset="0"/>
                                </a:rPr>
                              </m:ctrlPr>
                            </m:sSubPr>
                            <m:e>
                              <m:r>
                                <a:rPr lang="es-PE" sz="1600" i="1">
                                  <a:latin typeface="Cambria Math" panose="02040503050406030204" pitchFamily="18" charset="0"/>
                                </a:rPr>
                                <m:t>𝐹</m:t>
                              </m:r>
                            </m:e>
                            <m:sub>
                              <m:r>
                                <a:rPr lang="es-PE" sz="1600" i="1">
                                  <a:latin typeface="Cambria Math" panose="02040503050406030204" pitchFamily="18" charset="0"/>
                                </a:rPr>
                                <m:t>𝑡</m:t>
                              </m:r>
                            </m:sub>
                          </m:sSub>
                        </m:num>
                        <m:den>
                          <m:r>
                            <a:rPr lang="es-PE" sz="1600" i="1">
                              <a:latin typeface="Cambria Math" panose="02040503050406030204" pitchFamily="18" charset="0"/>
                            </a:rPr>
                            <m:t>𝐴</m:t>
                          </m:r>
                          <m:r>
                            <a:rPr lang="es-PE" sz="1600" b="0" i="1" smtClean="0">
                              <a:latin typeface="Cambria Math" panose="02040503050406030204" pitchFamily="18" charset="0"/>
                            </a:rPr>
                            <m:t> </m:t>
                          </m:r>
                          <m:r>
                            <a:rPr lang="es-PE" sz="1600" i="1">
                              <a:latin typeface="Cambria Math" panose="02040503050406030204" pitchFamily="18" charset="0"/>
                            </a:rPr>
                            <m:t>𝑛</m:t>
                          </m:r>
                        </m:den>
                      </m:f>
                      <m:r>
                        <a:rPr lang="es-PE" sz="1600">
                          <a:latin typeface="Cambria Math" panose="02040503050406030204" pitchFamily="18" charset="0"/>
                        </a:rPr>
                        <m:t>=</m:t>
                      </m:r>
                      <m:f>
                        <m:fPr>
                          <m:ctrlPr>
                            <a:rPr lang="es-PE" sz="1600" i="1" smtClean="0">
                              <a:latin typeface="Cambria Math" panose="02040503050406030204" pitchFamily="18" charset="0"/>
                            </a:rPr>
                          </m:ctrlPr>
                        </m:fPr>
                        <m:num>
                          <m:sSub>
                            <m:sSubPr>
                              <m:ctrlPr>
                                <a:rPr lang="es-PE" sz="1600" i="1">
                                  <a:latin typeface="Cambria Math" panose="02040503050406030204" pitchFamily="18" charset="0"/>
                                </a:rPr>
                              </m:ctrlPr>
                            </m:sSubPr>
                            <m:e>
                              <m:r>
                                <a:rPr lang="es-PE" sz="1600" i="1">
                                  <a:latin typeface="Cambria Math" panose="02040503050406030204" pitchFamily="18" charset="0"/>
                                </a:rPr>
                                <m:t>𝐹</m:t>
                              </m:r>
                            </m:e>
                            <m:sub>
                              <m:r>
                                <a:rPr lang="es-PE" sz="1600" i="1">
                                  <a:latin typeface="Cambria Math" panose="02040503050406030204" pitchFamily="18" charset="0"/>
                                </a:rPr>
                                <m:t>𝑡</m:t>
                              </m:r>
                            </m:sub>
                          </m:sSub>
                        </m:num>
                        <m:den>
                          <m:r>
                            <a:rPr lang="es-PE" sz="1600" i="1">
                              <a:latin typeface="Cambria Math" panose="02040503050406030204" pitchFamily="18" charset="0"/>
                            </a:rPr>
                            <m:t>𝐿</m:t>
                          </m:r>
                          <m:r>
                            <a:rPr lang="es-PE" sz="1600" i="1" baseline="30000">
                              <a:latin typeface="Cambria Math" panose="02040503050406030204" pitchFamily="18" charset="0"/>
                            </a:rPr>
                            <m:t>2</m:t>
                          </m:r>
                          <m:r>
                            <a:rPr lang="es-PE" sz="1600" b="0" i="1" baseline="30000" smtClean="0">
                              <a:latin typeface="Cambria Math" panose="02040503050406030204" pitchFamily="18" charset="0"/>
                            </a:rPr>
                            <m:t> </m:t>
                          </m:r>
                          <m:r>
                            <a:rPr lang="es-PE" sz="1600" i="1">
                              <a:latin typeface="Cambria Math" panose="02040503050406030204" pitchFamily="18" charset="0"/>
                            </a:rPr>
                            <m:t>𝑛</m:t>
                          </m:r>
                          <m:r>
                            <a:rPr lang="es-PE" sz="1600" b="0" i="1" smtClean="0">
                              <a:latin typeface="Cambria Math" panose="02040503050406030204" pitchFamily="18" charset="0"/>
                            </a:rPr>
                            <m:t> </m:t>
                          </m:r>
                        </m:den>
                      </m:f>
                    </m:oMath>
                  </m:oMathPara>
                </a14:m>
                <a:endParaRPr lang="es-PE" sz="1600" dirty="0"/>
              </a:p>
            </p:txBody>
          </p:sp>
        </mc:Choice>
        <mc:Fallback xmlns="">
          <p:sp>
            <p:nvSpPr>
              <p:cNvPr id="27" name="Rectángulo 26"/>
              <p:cNvSpPr>
                <a:spLocks noRot="1" noChangeAspect="1" noMove="1" noResize="1" noEditPoints="1" noAdjustHandles="1" noChangeArrowheads="1" noChangeShapeType="1" noTextEdit="1"/>
              </p:cNvSpPr>
              <p:nvPr/>
            </p:nvSpPr>
            <p:spPr>
              <a:xfrm>
                <a:off x="6928868" y="2904226"/>
                <a:ext cx="1878686" cy="551754"/>
              </a:xfrm>
              <a:prstGeom prst="rect">
                <a:avLst/>
              </a:prstGeom>
              <a:blipFill>
                <a:blip r:embed="rId1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8" name="Rectángulo 27"/>
              <p:cNvSpPr/>
              <p:nvPr/>
            </p:nvSpPr>
            <p:spPr>
              <a:xfrm>
                <a:off x="7026219" y="3420691"/>
                <a:ext cx="3637487" cy="601511"/>
              </a:xfrm>
              <a:prstGeom prst="rect">
                <a:avLst/>
              </a:prstGeom>
              <a:solidFill>
                <a:schemeClr val="bg1"/>
              </a:solidFill>
            </p:spPr>
            <p:txBody>
              <a:bodyPr wrap="square">
                <a:spAutoFit/>
              </a:bodyPr>
              <a:lstStyle/>
              <a:p>
                <a:pPr/>
                <a14:m>
                  <m:oMathPara xmlns:m="http://schemas.openxmlformats.org/officeDocument/2006/math">
                    <m:oMathParaPr>
                      <m:jc m:val="centerGroup"/>
                    </m:oMathParaPr>
                    <m:oMath xmlns:m="http://schemas.openxmlformats.org/officeDocument/2006/math">
                      <m:r>
                        <a:rPr lang="es-PE" sz="1600" i="1" smtClean="0">
                          <a:latin typeface="Cambria Math" panose="02040503050406030204" pitchFamily="18" charset="0"/>
                        </a:rPr>
                        <m:t>𝛷</m:t>
                      </m:r>
                      <m:r>
                        <a:rPr lang="es-PE" sz="1600" i="0">
                          <a:latin typeface="Cambria Math" panose="02040503050406030204" pitchFamily="18" charset="0"/>
                        </a:rPr>
                        <m:t>=</m:t>
                      </m:r>
                      <m:f>
                        <m:fPr>
                          <m:ctrlPr>
                            <a:rPr lang="es-PE" sz="1600" i="1" smtClean="0">
                              <a:latin typeface="Cambria Math" panose="02040503050406030204" pitchFamily="18" charset="0"/>
                            </a:rPr>
                          </m:ctrlPr>
                        </m:fPr>
                        <m:num>
                          <m:r>
                            <a:rPr lang="es-PE" sz="1600" b="0" i="1" smtClean="0">
                              <a:latin typeface="Cambria Math" panose="02040503050406030204" pitchFamily="18" charset="0"/>
                            </a:rPr>
                            <m:t>200 </m:t>
                          </m:r>
                          <m:r>
                            <a:rPr lang="es-PE" sz="1600" b="0" i="1" smtClean="0">
                              <a:latin typeface="Cambria Math" panose="02040503050406030204" pitchFamily="18" charset="0"/>
                            </a:rPr>
                            <m:t>𝐾𝑔𝑓</m:t>
                          </m:r>
                        </m:num>
                        <m:den>
                          <m:r>
                            <a:rPr lang="es-PE" sz="1600" b="0" i="1" smtClean="0">
                              <a:latin typeface="Cambria Math" panose="02040503050406030204" pitchFamily="18" charset="0"/>
                            </a:rPr>
                            <m:t>25</m:t>
                          </m:r>
                          <m:r>
                            <a:rPr lang="es-PE" sz="1600" i="1" baseline="30000">
                              <a:latin typeface="Cambria Math" panose="02040503050406030204" pitchFamily="18" charset="0"/>
                            </a:rPr>
                            <m:t>2</m:t>
                          </m:r>
                          <m:r>
                            <a:rPr lang="es-PE" sz="1600" b="0" i="1" baseline="30000" smtClean="0">
                              <a:latin typeface="Cambria Math" panose="02040503050406030204" pitchFamily="18" charset="0"/>
                            </a:rPr>
                            <m:t> </m:t>
                          </m:r>
                          <m:r>
                            <a:rPr lang="es-PE" sz="1600" b="0" i="1" smtClean="0">
                              <a:latin typeface="Cambria Math" panose="02040503050406030204" pitchFamily="18" charset="0"/>
                            </a:rPr>
                            <m:t>𝑐𝑚</m:t>
                          </m:r>
                          <m:r>
                            <a:rPr lang="es-PE" sz="1600" b="0" i="1" baseline="30000" smtClean="0">
                              <a:latin typeface="Cambria Math" panose="02040503050406030204" pitchFamily="18" charset="0"/>
                            </a:rPr>
                            <m:t>2</m:t>
                          </m:r>
                          <m:r>
                            <m:rPr>
                              <m:nor/>
                            </m:rPr>
                            <a:rPr lang="es-PE" sz="1600" dirty="0"/>
                            <m:t>x</m:t>
                          </m:r>
                          <m:r>
                            <m:rPr>
                              <m:nor/>
                            </m:rPr>
                            <a:rPr lang="es-PE" sz="1600" dirty="0"/>
                            <m:t> 8,4 </m:t>
                          </m:r>
                          <m:r>
                            <m:rPr>
                              <m:nor/>
                            </m:rPr>
                            <a:rPr lang="es-PE" sz="1600" dirty="0"/>
                            <m:t>x</m:t>
                          </m:r>
                          <m:r>
                            <m:rPr>
                              <m:nor/>
                            </m:rPr>
                            <a:rPr lang="es-PE" sz="1600" dirty="0"/>
                            <m:t> 105 </m:t>
                          </m:r>
                          <m:r>
                            <m:rPr>
                              <m:nor/>
                            </m:rPr>
                            <a:rPr lang="es-PE" sz="1600" dirty="0"/>
                            <m:t>Kgf</m:t>
                          </m:r>
                          <m:r>
                            <m:rPr>
                              <m:nor/>
                            </m:rPr>
                            <a:rPr lang="es-PE" sz="1600" dirty="0"/>
                            <m:t>/</m:t>
                          </m:r>
                          <m:r>
                            <a:rPr lang="es-PE" sz="1600" i="1">
                              <a:latin typeface="Cambria Math" panose="02040503050406030204" pitchFamily="18" charset="0"/>
                            </a:rPr>
                            <m:t>𝑐𝑚</m:t>
                          </m:r>
                          <m:r>
                            <a:rPr lang="es-PE" sz="1600" i="1" baseline="30000">
                              <a:latin typeface="Cambria Math" panose="02040503050406030204" pitchFamily="18" charset="0"/>
                            </a:rPr>
                            <m:t>2</m:t>
                          </m:r>
                        </m:den>
                      </m:f>
                    </m:oMath>
                  </m:oMathPara>
                </a14:m>
                <a:endParaRPr lang="es-PE" sz="1600" dirty="0"/>
              </a:p>
            </p:txBody>
          </p:sp>
        </mc:Choice>
        <mc:Fallback xmlns="">
          <p:sp>
            <p:nvSpPr>
              <p:cNvPr id="28" name="Rectángulo 27"/>
              <p:cNvSpPr>
                <a:spLocks noRot="1" noChangeAspect="1" noMove="1" noResize="1" noEditPoints="1" noAdjustHandles="1" noChangeArrowheads="1" noChangeShapeType="1" noTextEdit="1"/>
              </p:cNvSpPr>
              <p:nvPr/>
            </p:nvSpPr>
            <p:spPr>
              <a:xfrm>
                <a:off x="7026219" y="3420691"/>
                <a:ext cx="3637487" cy="601511"/>
              </a:xfrm>
              <a:prstGeom prst="rect">
                <a:avLst/>
              </a:prstGeom>
              <a:blipFill>
                <a:blip r:embed="rId1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9" name="Rectángulo 28"/>
              <p:cNvSpPr/>
              <p:nvPr/>
            </p:nvSpPr>
            <p:spPr>
              <a:xfrm>
                <a:off x="6723415" y="4198968"/>
                <a:ext cx="2521957" cy="338554"/>
              </a:xfrm>
              <a:prstGeom prst="rect">
                <a:avLst/>
              </a:prstGeom>
              <a:solidFill>
                <a:schemeClr val="accent2">
                  <a:lumMod val="20000"/>
                  <a:lumOff val="80000"/>
                </a:schemeClr>
              </a:solidFill>
            </p:spPr>
            <p:txBody>
              <a:bodyPr wrap="square">
                <a:spAutoFit/>
              </a:bodyPr>
              <a:lstStyle/>
              <a:p>
                <a:pPr/>
                <a14:m>
                  <m:oMathPara xmlns:m="http://schemas.openxmlformats.org/officeDocument/2006/math">
                    <m:oMathParaPr>
                      <m:jc m:val="centerGroup"/>
                    </m:oMathParaPr>
                    <m:oMath xmlns:m="http://schemas.openxmlformats.org/officeDocument/2006/math">
                      <m:r>
                        <a:rPr lang="es-PE" sz="1600" i="1" smtClean="0">
                          <a:latin typeface="Cambria Math" panose="02040503050406030204" pitchFamily="18" charset="0"/>
                        </a:rPr>
                        <m:t>𝛷</m:t>
                      </m:r>
                      <m:r>
                        <a:rPr lang="es-PE" sz="1600" i="0">
                          <a:latin typeface="Cambria Math" panose="02040503050406030204" pitchFamily="18" charset="0"/>
                        </a:rPr>
                        <m:t>=</m:t>
                      </m:r>
                      <m:r>
                        <a:rPr lang="es-PE" sz="1600" i="1" smtClean="0">
                          <a:latin typeface="Cambria Math" panose="02040503050406030204" pitchFamily="18" charset="0"/>
                        </a:rPr>
                        <m:t>3</m:t>
                      </m:r>
                      <m:r>
                        <a:rPr lang="es-PE" sz="1600" b="0" i="1" smtClean="0">
                          <a:latin typeface="Cambria Math" panose="02040503050406030204" pitchFamily="18" charset="0"/>
                        </a:rPr>
                        <m:t>.8</m:t>
                      </m:r>
                      <m:r>
                        <a:rPr lang="es-PE" sz="1600" b="0" i="1" smtClean="0">
                          <a:latin typeface="Cambria Math" panose="02040503050406030204" pitchFamily="18" charset="0"/>
                        </a:rPr>
                        <m:t>𝑥</m:t>
                      </m:r>
                      <m:r>
                        <a:rPr lang="es-PE" sz="1600" b="0" i="1" smtClean="0">
                          <a:latin typeface="Cambria Math" panose="02040503050406030204" pitchFamily="18" charset="0"/>
                        </a:rPr>
                        <m:t> 10−7 </m:t>
                      </m:r>
                      <m:r>
                        <a:rPr lang="es-PE" sz="1600" b="0" i="1" smtClean="0">
                          <a:latin typeface="Cambria Math" panose="02040503050406030204" pitchFamily="18" charset="0"/>
                        </a:rPr>
                        <m:t>𝑟𝑎𝑑</m:t>
                      </m:r>
                    </m:oMath>
                  </m:oMathPara>
                </a14:m>
                <a:endParaRPr lang="es-PE" sz="1600" dirty="0"/>
              </a:p>
            </p:txBody>
          </p:sp>
        </mc:Choice>
        <mc:Fallback xmlns="">
          <p:sp>
            <p:nvSpPr>
              <p:cNvPr id="29" name="Rectángulo 28"/>
              <p:cNvSpPr>
                <a:spLocks noRot="1" noChangeAspect="1" noMove="1" noResize="1" noEditPoints="1" noAdjustHandles="1" noChangeArrowheads="1" noChangeShapeType="1" noTextEdit="1"/>
              </p:cNvSpPr>
              <p:nvPr/>
            </p:nvSpPr>
            <p:spPr>
              <a:xfrm>
                <a:off x="6723415" y="4198968"/>
                <a:ext cx="2521957" cy="338554"/>
              </a:xfrm>
              <a:prstGeom prst="rect">
                <a:avLst/>
              </a:prstGeom>
              <a:blipFill>
                <a:blip r:embed="rId15"/>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0" name="Rectángulo 29"/>
              <p:cNvSpPr/>
              <p:nvPr/>
            </p:nvSpPr>
            <p:spPr>
              <a:xfrm>
                <a:off x="7875805" y="6054838"/>
                <a:ext cx="2535784" cy="338554"/>
              </a:xfrm>
              <a:prstGeom prst="rect">
                <a:avLst/>
              </a:prstGeom>
            </p:spPr>
            <p:txBody>
              <a:bodyPr wrap="square">
                <a:spAutoFit/>
              </a:bodyPr>
              <a:lstStyle/>
              <a:p>
                <a14:m>
                  <m:oMath xmlns:m="http://schemas.openxmlformats.org/officeDocument/2006/math">
                    <m:r>
                      <a:rPr lang="es-PE" sz="1600" i="1" smtClean="0">
                        <a:latin typeface="Cambria Math" panose="02040503050406030204" pitchFamily="18" charset="0"/>
                      </a:rPr>
                      <m:t>∆</m:t>
                    </m:r>
                    <m:r>
                      <a:rPr lang="es-PE" sz="1600" i="1" smtClean="0">
                        <a:latin typeface="Cambria Math" panose="02040503050406030204" pitchFamily="18" charset="0"/>
                      </a:rPr>
                      <m:t>𝑥</m:t>
                    </m:r>
                    <m:r>
                      <a:rPr lang="es-PE" sz="1600" i="1" smtClean="0">
                        <a:latin typeface="Cambria Math" panose="02040503050406030204" pitchFamily="18" charset="0"/>
                      </a:rPr>
                      <m:t>=(3.8</m:t>
                    </m:r>
                    <m:r>
                      <a:rPr lang="es-PE" sz="1600" i="1">
                        <a:latin typeface="Cambria Math" panose="02040503050406030204" pitchFamily="18" charset="0"/>
                      </a:rPr>
                      <m:t>𝑥</m:t>
                    </m:r>
                    <m:r>
                      <a:rPr lang="es-PE" sz="1600" i="1">
                        <a:latin typeface="Cambria Math" panose="02040503050406030204" pitchFamily="18" charset="0"/>
                      </a:rPr>
                      <m:t> 10−7 </m:t>
                    </m:r>
                  </m:oMath>
                </a14:m>
                <a:r>
                  <a:rPr lang="es-PE" sz="1600" dirty="0" smtClean="0"/>
                  <a:t>) (25)</a:t>
                </a:r>
                <a:endParaRPr lang="es-PE" sz="1600" dirty="0"/>
              </a:p>
            </p:txBody>
          </p:sp>
        </mc:Choice>
        <mc:Fallback xmlns="">
          <p:sp>
            <p:nvSpPr>
              <p:cNvPr id="30" name="Rectángulo 29"/>
              <p:cNvSpPr>
                <a:spLocks noRot="1" noChangeAspect="1" noMove="1" noResize="1" noEditPoints="1" noAdjustHandles="1" noChangeArrowheads="1" noChangeShapeType="1" noTextEdit="1"/>
              </p:cNvSpPr>
              <p:nvPr/>
            </p:nvSpPr>
            <p:spPr>
              <a:xfrm>
                <a:off x="7875805" y="6054838"/>
                <a:ext cx="2535784" cy="338554"/>
              </a:xfrm>
              <a:prstGeom prst="rect">
                <a:avLst/>
              </a:prstGeom>
              <a:blipFill>
                <a:blip r:embed="rId16"/>
                <a:stretch>
                  <a:fillRect t="-5357" b="-21429"/>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3" name="Rectángulo 32"/>
              <p:cNvSpPr/>
              <p:nvPr/>
            </p:nvSpPr>
            <p:spPr>
              <a:xfrm>
                <a:off x="7539662" y="6417569"/>
                <a:ext cx="2535784" cy="338554"/>
              </a:xfrm>
              <a:prstGeom prst="rect">
                <a:avLst/>
              </a:prstGeom>
              <a:solidFill>
                <a:schemeClr val="accent2">
                  <a:lumMod val="20000"/>
                  <a:lumOff val="80000"/>
                </a:schemeClr>
              </a:solidFill>
            </p:spPr>
            <p:txBody>
              <a:bodyPr wrap="square">
                <a:spAutoFit/>
              </a:bodyPr>
              <a:lstStyle/>
              <a:p>
                <a:pPr/>
                <a14:m>
                  <m:oMathPara xmlns:m="http://schemas.openxmlformats.org/officeDocument/2006/math">
                    <m:oMathParaPr>
                      <m:jc m:val="centerGroup"/>
                    </m:oMathParaPr>
                    <m:oMath xmlns:m="http://schemas.openxmlformats.org/officeDocument/2006/math">
                      <m:r>
                        <a:rPr lang="es-PE" sz="1600" i="1" smtClean="0">
                          <a:latin typeface="Cambria Math" panose="02040503050406030204" pitchFamily="18" charset="0"/>
                        </a:rPr>
                        <m:t>∆</m:t>
                      </m:r>
                      <m:r>
                        <a:rPr lang="es-PE" sz="1600" i="1" smtClean="0">
                          <a:latin typeface="Cambria Math" panose="02040503050406030204" pitchFamily="18" charset="0"/>
                        </a:rPr>
                        <m:t>𝑥</m:t>
                      </m:r>
                      <m:r>
                        <a:rPr lang="es-PE" sz="1600" b="0" i="1" smtClean="0">
                          <a:latin typeface="Cambria Math" panose="02040503050406030204" pitchFamily="18" charset="0"/>
                        </a:rPr>
                        <m:t>= 0.95</m:t>
                      </m:r>
                      <m:r>
                        <a:rPr lang="es-PE" sz="1600" b="0" i="1" smtClean="0">
                          <a:latin typeface="Cambria Math" panose="02040503050406030204" pitchFamily="18" charset="0"/>
                        </a:rPr>
                        <m:t>𝑥</m:t>
                      </m:r>
                      <m:r>
                        <a:rPr lang="es-PE" sz="1600" b="0" i="1" smtClean="0">
                          <a:latin typeface="Cambria Math" panose="02040503050406030204" pitchFamily="18" charset="0"/>
                        </a:rPr>
                        <m:t>10−5</m:t>
                      </m:r>
                      <m:r>
                        <a:rPr lang="es-PE" sz="1600" b="0" i="1" smtClean="0">
                          <a:latin typeface="Cambria Math" panose="02040503050406030204" pitchFamily="18" charset="0"/>
                        </a:rPr>
                        <m:t>𝑐𝑚</m:t>
                      </m:r>
                    </m:oMath>
                  </m:oMathPara>
                </a14:m>
                <a:endParaRPr lang="es-PE" sz="1600" dirty="0"/>
              </a:p>
            </p:txBody>
          </p:sp>
        </mc:Choice>
        <mc:Fallback xmlns="">
          <p:sp>
            <p:nvSpPr>
              <p:cNvPr id="33" name="Rectángulo 32"/>
              <p:cNvSpPr>
                <a:spLocks noRot="1" noChangeAspect="1" noMove="1" noResize="1" noEditPoints="1" noAdjustHandles="1" noChangeArrowheads="1" noChangeShapeType="1" noTextEdit="1"/>
              </p:cNvSpPr>
              <p:nvPr/>
            </p:nvSpPr>
            <p:spPr>
              <a:xfrm>
                <a:off x="7539662" y="6417569"/>
                <a:ext cx="2535784" cy="338554"/>
              </a:xfrm>
              <a:prstGeom prst="rect">
                <a:avLst/>
              </a:prstGeom>
              <a:blipFill>
                <a:blip r:embed="rId17"/>
                <a:stretch>
                  <a:fillRect/>
                </a:stretch>
              </a:blipFill>
            </p:spPr>
            <p:txBody>
              <a:bodyPr/>
              <a:lstStyle/>
              <a:p>
                <a:r>
                  <a:rPr lang="es-ES">
                    <a:noFill/>
                  </a:rPr>
                  <a:t> </a:t>
                </a:r>
              </a:p>
            </p:txBody>
          </p:sp>
        </mc:Fallback>
      </mc:AlternateContent>
    </p:spTree>
    <p:extLst>
      <p:ext uri="{BB962C8B-B14F-4D97-AF65-F5344CB8AC3E}">
        <p14:creationId xmlns:p14="http://schemas.microsoft.com/office/powerpoint/2010/main" val="826353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1000"/>
                                        <p:tgtEl>
                                          <p:spTgt spid="13"/>
                                        </p:tgtEl>
                                      </p:cBhvr>
                                    </p:animEffect>
                                    <p:anim calcmode="lin" valueType="num">
                                      <p:cBhvr>
                                        <p:cTn id="17" dur="1000" fill="hold"/>
                                        <p:tgtEl>
                                          <p:spTgt spid="13"/>
                                        </p:tgtEl>
                                        <p:attrNameLst>
                                          <p:attrName>ppt_x</p:attrName>
                                        </p:attrNameLst>
                                      </p:cBhvr>
                                      <p:tavLst>
                                        <p:tav tm="0">
                                          <p:val>
                                            <p:strVal val="#ppt_x"/>
                                          </p:val>
                                        </p:tav>
                                        <p:tav tm="100000">
                                          <p:val>
                                            <p:strVal val="#ppt_x"/>
                                          </p:val>
                                        </p:tav>
                                      </p:tavLst>
                                    </p:anim>
                                    <p:anim calcmode="lin" valueType="num">
                                      <p:cBhvr>
                                        <p:cTn id="18" dur="1000" fill="hold"/>
                                        <p:tgtEl>
                                          <p:spTgt spid="13"/>
                                        </p:tgtEl>
                                        <p:attrNameLst>
                                          <p:attrName>ppt_y</p:attrName>
                                        </p:attrNameLst>
                                      </p:cBhvr>
                                      <p:tavLst>
                                        <p:tav tm="0">
                                          <p:val>
                                            <p:strVal val="#ppt_y+.1"/>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1000"/>
                                        <p:tgtEl>
                                          <p:spTgt spid="16"/>
                                        </p:tgtEl>
                                      </p:cBhvr>
                                    </p:animEffect>
                                    <p:anim calcmode="lin" valueType="num">
                                      <p:cBhvr>
                                        <p:cTn id="26" dur="1000" fill="hold"/>
                                        <p:tgtEl>
                                          <p:spTgt spid="16"/>
                                        </p:tgtEl>
                                        <p:attrNameLst>
                                          <p:attrName>ppt_x</p:attrName>
                                        </p:attrNameLst>
                                      </p:cBhvr>
                                      <p:tavLst>
                                        <p:tav tm="0">
                                          <p:val>
                                            <p:strVal val="#ppt_x"/>
                                          </p:val>
                                        </p:tav>
                                        <p:tav tm="100000">
                                          <p:val>
                                            <p:strVal val="#ppt_x"/>
                                          </p:val>
                                        </p:tav>
                                      </p:tavLst>
                                    </p:anim>
                                    <p:anim calcmode="lin" valueType="num">
                                      <p:cBhvr>
                                        <p:cTn id="27" dur="1000" fill="hold"/>
                                        <p:tgtEl>
                                          <p:spTgt spid="16"/>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1000"/>
                                        <p:tgtEl>
                                          <p:spTgt spid="17"/>
                                        </p:tgtEl>
                                      </p:cBhvr>
                                    </p:animEffect>
                                    <p:anim calcmode="lin" valueType="num">
                                      <p:cBhvr>
                                        <p:cTn id="31" dur="1000" fill="hold"/>
                                        <p:tgtEl>
                                          <p:spTgt spid="17"/>
                                        </p:tgtEl>
                                        <p:attrNameLst>
                                          <p:attrName>ppt_x</p:attrName>
                                        </p:attrNameLst>
                                      </p:cBhvr>
                                      <p:tavLst>
                                        <p:tav tm="0">
                                          <p:val>
                                            <p:strVal val="#ppt_x"/>
                                          </p:val>
                                        </p:tav>
                                        <p:tav tm="100000">
                                          <p:val>
                                            <p:strVal val="#ppt_x"/>
                                          </p:val>
                                        </p:tav>
                                      </p:tavLst>
                                    </p:anim>
                                    <p:anim calcmode="lin" valueType="num">
                                      <p:cBhvr>
                                        <p:cTn id="32" dur="1000" fill="hold"/>
                                        <p:tgtEl>
                                          <p:spTgt spid="17"/>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fade">
                                      <p:cBhvr>
                                        <p:cTn id="35" dur="1000"/>
                                        <p:tgtEl>
                                          <p:spTgt spid="18"/>
                                        </p:tgtEl>
                                      </p:cBhvr>
                                    </p:animEffect>
                                    <p:anim calcmode="lin" valueType="num">
                                      <p:cBhvr>
                                        <p:cTn id="36" dur="1000" fill="hold"/>
                                        <p:tgtEl>
                                          <p:spTgt spid="18"/>
                                        </p:tgtEl>
                                        <p:attrNameLst>
                                          <p:attrName>ppt_x</p:attrName>
                                        </p:attrNameLst>
                                      </p:cBhvr>
                                      <p:tavLst>
                                        <p:tav tm="0">
                                          <p:val>
                                            <p:strVal val="#ppt_x"/>
                                          </p:val>
                                        </p:tav>
                                        <p:tav tm="100000">
                                          <p:val>
                                            <p:strVal val="#ppt_x"/>
                                          </p:val>
                                        </p:tav>
                                      </p:tavLst>
                                    </p:anim>
                                    <p:anim calcmode="lin" valueType="num">
                                      <p:cBhvr>
                                        <p:cTn id="37" dur="1000" fill="hold"/>
                                        <p:tgtEl>
                                          <p:spTgt spid="18"/>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fade">
                                      <p:cBhvr>
                                        <p:cTn id="40" dur="1000"/>
                                        <p:tgtEl>
                                          <p:spTgt spid="19"/>
                                        </p:tgtEl>
                                      </p:cBhvr>
                                    </p:animEffect>
                                    <p:anim calcmode="lin" valueType="num">
                                      <p:cBhvr>
                                        <p:cTn id="41" dur="1000" fill="hold"/>
                                        <p:tgtEl>
                                          <p:spTgt spid="19"/>
                                        </p:tgtEl>
                                        <p:attrNameLst>
                                          <p:attrName>ppt_x</p:attrName>
                                        </p:attrNameLst>
                                      </p:cBhvr>
                                      <p:tavLst>
                                        <p:tav tm="0">
                                          <p:val>
                                            <p:strVal val="#ppt_x"/>
                                          </p:val>
                                        </p:tav>
                                        <p:tav tm="100000">
                                          <p:val>
                                            <p:strVal val="#ppt_x"/>
                                          </p:val>
                                        </p:tav>
                                      </p:tavLst>
                                    </p:anim>
                                    <p:anim calcmode="lin" valueType="num">
                                      <p:cBhvr>
                                        <p:cTn id="42" dur="1000" fill="hold"/>
                                        <p:tgtEl>
                                          <p:spTgt spid="19"/>
                                        </p:tgtEl>
                                        <p:attrNameLst>
                                          <p:attrName>ppt_y</p:attrName>
                                        </p:attrNameLst>
                                      </p:cBhvr>
                                      <p:tavLst>
                                        <p:tav tm="0">
                                          <p:val>
                                            <p:strVal val="#ppt_y+.1"/>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anim calcmode="lin" valueType="num">
                                      <p:cBhvr additive="base">
                                        <p:cTn id="45" dur="500" fill="hold"/>
                                        <p:tgtEl>
                                          <p:spTgt spid="22"/>
                                        </p:tgtEl>
                                        <p:attrNameLst>
                                          <p:attrName>ppt_x</p:attrName>
                                        </p:attrNameLst>
                                      </p:cBhvr>
                                      <p:tavLst>
                                        <p:tav tm="0">
                                          <p:val>
                                            <p:strVal val="#ppt_x"/>
                                          </p:val>
                                        </p:tav>
                                        <p:tav tm="100000">
                                          <p:val>
                                            <p:strVal val="#ppt_x"/>
                                          </p:val>
                                        </p:tav>
                                      </p:tavLst>
                                    </p:anim>
                                    <p:anim calcmode="lin" valueType="num">
                                      <p:cBhvr additive="base">
                                        <p:cTn id="46" dur="500" fill="hold"/>
                                        <p:tgtEl>
                                          <p:spTgt spid="22"/>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8"/>
                                        </p:tgtEl>
                                        <p:attrNameLst>
                                          <p:attrName>style.visibility</p:attrName>
                                        </p:attrNameLst>
                                      </p:cBhvr>
                                      <p:to>
                                        <p:strVal val="visible"/>
                                      </p:to>
                                    </p:set>
                                    <p:anim calcmode="lin" valueType="num">
                                      <p:cBhvr additive="base">
                                        <p:cTn id="53" dur="500" fill="hold"/>
                                        <p:tgtEl>
                                          <p:spTgt spid="28"/>
                                        </p:tgtEl>
                                        <p:attrNameLst>
                                          <p:attrName>ppt_x</p:attrName>
                                        </p:attrNameLst>
                                      </p:cBhvr>
                                      <p:tavLst>
                                        <p:tav tm="0">
                                          <p:val>
                                            <p:strVal val="#ppt_x"/>
                                          </p:val>
                                        </p:tav>
                                        <p:tav tm="100000">
                                          <p:val>
                                            <p:strVal val="#ppt_x"/>
                                          </p:val>
                                        </p:tav>
                                      </p:tavLst>
                                    </p:anim>
                                    <p:anim calcmode="lin" valueType="num">
                                      <p:cBhvr additive="base">
                                        <p:cTn id="54" dur="500" fill="hold"/>
                                        <p:tgtEl>
                                          <p:spTgt spid="28"/>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29"/>
                                        </p:tgtEl>
                                        <p:attrNameLst>
                                          <p:attrName>style.visibility</p:attrName>
                                        </p:attrNameLst>
                                      </p:cBhvr>
                                      <p:to>
                                        <p:strVal val="visible"/>
                                      </p:to>
                                    </p:set>
                                    <p:anim calcmode="lin" valueType="num">
                                      <p:cBhvr additive="base">
                                        <p:cTn id="57" dur="500" fill="hold"/>
                                        <p:tgtEl>
                                          <p:spTgt spid="29"/>
                                        </p:tgtEl>
                                        <p:attrNameLst>
                                          <p:attrName>ppt_x</p:attrName>
                                        </p:attrNameLst>
                                      </p:cBhvr>
                                      <p:tavLst>
                                        <p:tav tm="0">
                                          <p:val>
                                            <p:strVal val="#ppt_x"/>
                                          </p:val>
                                        </p:tav>
                                        <p:tav tm="100000">
                                          <p:val>
                                            <p:strVal val="#ppt_x"/>
                                          </p:val>
                                        </p:tav>
                                      </p:tavLst>
                                    </p:anim>
                                    <p:anim calcmode="lin" valueType="num">
                                      <p:cBhvr additive="base">
                                        <p:cTn id="58" dur="500" fill="hold"/>
                                        <p:tgtEl>
                                          <p:spTgt spid="29"/>
                                        </p:tgtEl>
                                        <p:attrNameLst>
                                          <p:attrName>ppt_y</p:attrName>
                                        </p:attrNameLst>
                                      </p:cBhvr>
                                      <p:tavLst>
                                        <p:tav tm="0">
                                          <p:val>
                                            <p:strVal val="1+#ppt_h/2"/>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30"/>
                                        </p:tgtEl>
                                        <p:attrNameLst>
                                          <p:attrName>style.visibility</p:attrName>
                                        </p:attrNameLst>
                                      </p:cBhvr>
                                      <p:to>
                                        <p:strVal val="visible"/>
                                      </p:to>
                                    </p:set>
                                    <p:animEffect transition="in" filter="fade">
                                      <p:cBhvr>
                                        <p:cTn id="61" dur="1000"/>
                                        <p:tgtEl>
                                          <p:spTgt spid="30"/>
                                        </p:tgtEl>
                                      </p:cBhvr>
                                    </p:animEffect>
                                    <p:anim calcmode="lin" valueType="num">
                                      <p:cBhvr>
                                        <p:cTn id="62" dur="1000" fill="hold"/>
                                        <p:tgtEl>
                                          <p:spTgt spid="30"/>
                                        </p:tgtEl>
                                        <p:attrNameLst>
                                          <p:attrName>ppt_x</p:attrName>
                                        </p:attrNameLst>
                                      </p:cBhvr>
                                      <p:tavLst>
                                        <p:tav tm="0">
                                          <p:val>
                                            <p:strVal val="#ppt_x"/>
                                          </p:val>
                                        </p:tav>
                                        <p:tav tm="100000">
                                          <p:val>
                                            <p:strVal val="#ppt_x"/>
                                          </p:val>
                                        </p:tav>
                                      </p:tavLst>
                                    </p:anim>
                                    <p:anim calcmode="lin" valueType="num">
                                      <p:cBhvr>
                                        <p:cTn id="63" dur="1000" fill="hold"/>
                                        <p:tgtEl>
                                          <p:spTgt spid="30"/>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33"/>
                                        </p:tgtEl>
                                        <p:attrNameLst>
                                          <p:attrName>style.visibility</p:attrName>
                                        </p:attrNameLst>
                                      </p:cBhvr>
                                      <p:to>
                                        <p:strVal val="visible"/>
                                      </p:to>
                                    </p:set>
                                    <p:animEffect transition="in" filter="fade">
                                      <p:cBhvr>
                                        <p:cTn id="66" dur="1000"/>
                                        <p:tgtEl>
                                          <p:spTgt spid="33"/>
                                        </p:tgtEl>
                                      </p:cBhvr>
                                    </p:animEffect>
                                    <p:anim calcmode="lin" valueType="num">
                                      <p:cBhvr>
                                        <p:cTn id="67" dur="1000" fill="hold"/>
                                        <p:tgtEl>
                                          <p:spTgt spid="33"/>
                                        </p:tgtEl>
                                        <p:attrNameLst>
                                          <p:attrName>ppt_x</p:attrName>
                                        </p:attrNameLst>
                                      </p:cBhvr>
                                      <p:tavLst>
                                        <p:tav tm="0">
                                          <p:val>
                                            <p:strVal val="#ppt_x"/>
                                          </p:val>
                                        </p:tav>
                                        <p:tav tm="100000">
                                          <p:val>
                                            <p:strVal val="#ppt_x"/>
                                          </p:val>
                                        </p:tav>
                                      </p:tavLst>
                                    </p:anim>
                                    <p:anim calcmode="lin" valueType="num">
                                      <p:cBhvr>
                                        <p:cTn id="68"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animBg="1"/>
      <p:bldP spid="13" grpId="0"/>
      <p:bldP spid="15" grpId="0" animBg="1"/>
      <p:bldP spid="16" grpId="0"/>
      <p:bldP spid="17" grpId="0"/>
      <p:bldP spid="18" grpId="0"/>
      <p:bldP spid="19" grpId="0"/>
      <p:bldP spid="22" grpId="0" animBg="1"/>
      <p:bldP spid="27" grpId="0" animBg="1"/>
      <p:bldP spid="28" grpId="0" animBg="1"/>
      <p:bldP spid="29" grpId="0" animBg="1"/>
      <p:bldP spid="30" grpId="0"/>
      <p:bldP spid="3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706543" y="253677"/>
            <a:ext cx="10036935" cy="923330"/>
          </a:xfrm>
          <a:prstGeom prst="rect">
            <a:avLst/>
          </a:prstGeom>
        </p:spPr>
        <p:txBody>
          <a:bodyPr wrap="square">
            <a:spAutoFit/>
          </a:bodyPr>
          <a:lstStyle/>
          <a:p>
            <a:pPr algn="just"/>
            <a:r>
              <a:rPr lang="es-PE" dirty="0"/>
              <a:t>2</a:t>
            </a:r>
            <a:r>
              <a:rPr lang="es-PE" dirty="0" smtClean="0"/>
              <a:t>.- Una muestra de aceite con un volumen inicial de 800 cm</a:t>
            </a:r>
            <a:r>
              <a:rPr lang="es-PE" baseline="30000" dirty="0" smtClean="0"/>
              <a:t>3</a:t>
            </a:r>
            <a:r>
              <a:rPr lang="es-PE" dirty="0" smtClean="0"/>
              <a:t> se somete a un aumento de presión de 1.8x10</a:t>
            </a:r>
            <a:r>
              <a:rPr lang="es-PE" baseline="30000" dirty="0" smtClean="0"/>
              <a:t>6</a:t>
            </a:r>
            <a:r>
              <a:rPr lang="es-PE" dirty="0" smtClean="0"/>
              <a:t> N/m</a:t>
            </a:r>
            <a:r>
              <a:rPr lang="es-PE" baseline="30000" dirty="0" smtClean="0"/>
              <a:t>2</a:t>
            </a:r>
            <a:r>
              <a:rPr lang="es-PE" dirty="0" smtClean="0"/>
              <a:t>, el volumen disminuye en 0.30 cm</a:t>
            </a:r>
            <a:r>
              <a:rPr lang="es-PE" baseline="30000" dirty="0" smtClean="0"/>
              <a:t>3</a:t>
            </a:r>
            <a:r>
              <a:rPr lang="es-PE" dirty="0" smtClean="0"/>
              <a:t> ¿ Que modulo de comprensibilidad tiene el aceite ?</a:t>
            </a:r>
            <a:endParaRPr lang="es-ES" dirty="0"/>
          </a:p>
        </p:txBody>
      </p:sp>
      <mc:AlternateContent xmlns:mc="http://schemas.openxmlformats.org/markup-compatibility/2006" xmlns:a14="http://schemas.microsoft.com/office/drawing/2010/main">
        <mc:Choice Requires="a14">
          <p:sp>
            <p:nvSpPr>
              <p:cNvPr id="38" name="Rectángulo 37"/>
              <p:cNvSpPr/>
              <p:nvPr/>
            </p:nvSpPr>
            <p:spPr>
              <a:xfrm>
                <a:off x="5422895" y="1459191"/>
                <a:ext cx="1535100" cy="659796"/>
              </a:xfrm>
              <a:prstGeom prst="rect">
                <a:avLst/>
              </a:prstGeom>
              <a:solidFill>
                <a:schemeClr val="bg1"/>
              </a:solidFill>
            </p:spPr>
            <p:txBody>
              <a:bodyPr wrap="none">
                <a:spAutoFit/>
              </a:bodyPr>
              <a:lstStyle/>
              <a:p>
                <a:pPr/>
                <a14:m>
                  <m:oMathPara xmlns:m="http://schemas.openxmlformats.org/officeDocument/2006/math">
                    <m:oMathParaPr>
                      <m:jc m:val="centerGroup"/>
                    </m:oMathParaPr>
                    <m:oMath xmlns:m="http://schemas.openxmlformats.org/officeDocument/2006/math">
                      <m:r>
                        <a:rPr lang="es-PE" smtClean="0">
                          <a:latin typeface="Cambria Math" panose="02040503050406030204" pitchFamily="18" charset="0"/>
                        </a:rPr>
                        <m:t>∆</m:t>
                      </m:r>
                      <m:r>
                        <a:rPr lang="es-PE" i="1">
                          <a:latin typeface="Cambria Math" panose="02040503050406030204" pitchFamily="18" charset="0"/>
                        </a:rPr>
                        <m:t>𝑃</m:t>
                      </m:r>
                      <m:r>
                        <a:rPr lang="es-PE" i="0">
                          <a:latin typeface="Cambria Math" panose="02040503050406030204" pitchFamily="18" charset="0"/>
                        </a:rPr>
                        <m:t>=</m:t>
                      </m:r>
                      <m:r>
                        <a:rPr lang="es-PE" b="0" i="0" smtClean="0">
                          <a:latin typeface="Cambria Math" panose="02040503050406030204" pitchFamily="18" charset="0"/>
                        </a:rPr>
                        <m:t>−</m:t>
                      </m:r>
                      <m:r>
                        <a:rPr lang="es-PE" i="1">
                          <a:latin typeface="Cambria Math" panose="02040503050406030204" pitchFamily="18" charset="0"/>
                        </a:rPr>
                        <m:t>𝛽</m:t>
                      </m:r>
                      <m:r>
                        <a:rPr lang="es-PE" i="0">
                          <a:latin typeface="Cambria Math" panose="02040503050406030204" pitchFamily="18" charset="0"/>
                        </a:rPr>
                        <m:t> </m:t>
                      </m:r>
                      <m:f>
                        <m:fPr>
                          <m:ctrlPr>
                            <a:rPr lang="es-PE" i="1">
                              <a:latin typeface="Cambria Math" panose="02040503050406030204" pitchFamily="18" charset="0"/>
                            </a:rPr>
                          </m:ctrlPr>
                        </m:fPr>
                        <m:num>
                          <m:r>
                            <a:rPr lang="es-PE" i="0">
                              <a:latin typeface="Cambria Math" panose="02040503050406030204" pitchFamily="18" charset="0"/>
                            </a:rPr>
                            <m:t>∆</m:t>
                          </m:r>
                          <m:r>
                            <a:rPr lang="es-PE" i="1">
                              <a:latin typeface="Cambria Math" panose="02040503050406030204" pitchFamily="18" charset="0"/>
                            </a:rPr>
                            <m:t>𝑉</m:t>
                          </m:r>
                        </m:num>
                        <m:den>
                          <m:sSub>
                            <m:sSubPr>
                              <m:ctrlPr>
                                <a:rPr lang="es-PE" i="1">
                                  <a:latin typeface="Cambria Math" panose="02040503050406030204" pitchFamily="18" charset="0"/>
                                </a:rPr>
                              </m:ctrlPr>
                            </m:sSubPr>
                            <m:e>
                              <m:r>
                                <a:rPr lang="es-PE" i="1">
                                  <a:latin typeface="Cambria Math" panose="02040503050406030204" pitchFamily="18" charset="0"/>
                                </a:rPr>
                                <m:t>𝑉</m:t>
                              </m:r>
                            </m:e>
                            <m:sub>
                              <m:r>
                                <a:rPr lang="es-PE" i="0">
                                  <a:latin typeface="Cambria Math" panose="02040503050406030204" pitchFamily="18" charset="0"/>
                                </a:rPr>
                                <m:t>0</m:t>
                              </m:r>
                            </m:sub>
                          </m:sSub>
                        </m:den>
                      </m:f>
                    </m:oMath>
                  </m:oMathPara>
                </a14:m>
                <a:endParaRPr lang="es-PE" dirty="0"/>
              </a:p>
            </p:txBody>
          </p:sp>
        </mc:Choice>
        <mc:Fallback xmlns="">
          <p:sp>
            <p:nvSpPr>
              <p:cNvPr id="38" name="Rectángulo 37"/>
              <p:cNvSpPr>
                <a:spLocks noRot="1" noChangeAspect="1" noMove="1" noResize="1" noEditPoints="1" noAdjustHandles="1" noChangeArrowheads="1" noChangeShapeType="1" noTextEdit="1"/>
              </p:cNvSpPr>
              <p:nvPr/>
            </p:nvSpPr>
            <p:spPr>
              <a:xfrm>
                <a:off x="5422895" y="1459191"/>
                <a:ext cx="1535100" cy="659796"/>
              </a:xfrm>
              <a:prstGeom prst="rect">
                <a:avLst/>
              </a:prstGeom>
              <a:blipFill>
                <a:blip r:embed="rId2"/>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9" name="Rectángulo 38"/>
              <p:cNvSpPr/>
              <p:nvPr/>
            </p:nvSpPr>
            <p:spPr>
              <a:xfrm>
                <a:off x="5463863" y="2661677"/>
                <a:ext cx="1479444" cy="612796"/>
              </a:xfrm>
              <a:prstGeom prst="rect">
                <a:avLst/>
              </a:prstGeom>
              <a:solidFill>
                <a:schemeClr val="bg1"/>
              </a:solidFill>
            </p:spPr>
            <p:txBody>
              <a:bodyPr wrap="none">
                <a:spAutoFit/>
              </a:bodyPr>
              <a:lstStyle/>
              <a:p>
                <a:pPr/>
                <a14:m>
                  <m:oMathPara xmlns:m="http://schemas.openxmlformats.org/officeDocument/2006/math">
                    <m:oMathParaPr>
                      <m:jc m:val="centerGroup"/>
                    </m:oMathParaPr>
                    <m:oMath xmlns:m="http://schemas.openxmlformats.org/officeDocument/2006/math">
                      <m:r>
                        <a:rPr lang="es-PE" i="1" smtClean="0">
                          <a:latin typeface="Cambria Math" panose="02040503050406030204" pitchFamily="18" charset="0"/>
                        </a:rPr>
                        <m:t>𝛽</m:t>
                      </m:r>
                      <m:r>
                        <a:rPr lang="es-PE" i="0">
                          <a:latin typeface="Cambria Math" panose="02040503050406030204" pitchFamily="18" charset="0"/>
                        </a:rPr>
                        <m:t>= </m:t>
                      </m:r>
                      <m:f>
                        <m:fPr>
                          <m:ctrlPr>
                            <a:rPr lang="es-PE" i="1">
                              <a:latin typeface="Cambria Math" panose="02040503050406030204" pitchFamily="18" charset="0"/>
                            </a:rPr>
                          </m:ctrlPr>
                        </m:fPr>
                        <m:num>
                          <m:r>
                            <a:rPr lang="es-PE">
                              <a:latin typeface="Cambria Math" panose="02040503050406030204" pitchFamily="18" charset="0"/>
                            </a:rPr>
                            <m:t>−∆</m:t>
                          </m:r>
                          <m:r>
                            <a:rPr lang="es-PE" i="1">
                              <a:latin typeface="Cambria Math" panose="02040503050406030204" pitchFamily="18" charset="0"/>
                            </a:rPr>
                            <m:t>𝑃</m:t>
                          </m:r>
                          <m:sSub>
                            <m:sSubPr>
                              <m:ctrlPr>
                                <a:rPr lang="es-PE" i="1">
                                  <a:latin typeface="Cambria Math" panose="02040503050406030204" pitchFamily="18" charset="0"/>
                                </a:rPr>
                              </m:ctrlPr>
                            </m:sSubPr>
                            <m:e>
                              <m:r>
                                <a:rPr lang="es-PE" b="0" i="1" smtClean="0">
                                  <a:latin typeface="Cambria Math" panose="02040503050406030204" pitchFamily="18" charset="0"/>
                                </a:rPr>
                                <m:t> </m:t>
                              </m:r>
                              <m:r>
                                <a:rPr lang="es-PE" i="1">
                                  <a:latin typeface="Cambria Math" panose="02040503050406030204" pitchFamily="18" charset="0"/>
                                </a:rPr>
                                <m:t>𝑉</m:t>
                              </m:r>
                            </m:e>
                            <m:sub>
                              <m:r>
                                <a:rPr lang="es-PE">
                                  <a:latin typeface="Cambria Math" panose="02040503050406030204" pitchFamily="18" charset="0"/>
                                </a:rPr>
                                <m:t>0</m:t>
                              </m:r>
                            </m:sub>
                          </m:sSub>
                        </m:num>
                        <m:den>
                          <m:r>
                            <a:rPr lang="es-PE" b="0" i="1" smtClean="0">
                              <a:latin typeface="Cambria Math" panose="02040503050406030204" pitchFamily="18" charset="0"/>
                            </a:rPr>
                            <m:t>−</m:t>
                          </m:r>
                          <m:r>
                            <a:rPr lang="es-PE">
                              <a:latin typeface="Cambria Math" panose="02040503050406030204" pitchFamily="18" charset="0"/>
                            </a:rPr>
                            <m:t>∆</m:t>
                          </m:r>
                          <m:r>
                            <a:rPr lang="es-PE" i="1">
                              <a:latin typeface="Cambria Math" panose="02040503050406030204" pitchFamily="18" charset="0"/>
                            </a:rPr>
                            <m:t>𝑉</m:t>
                          </m:r>
                        </m:den>
                      </m:f>
                    </m:oMath>
                  </m:oMathPara>
                </a14:m>
                <a:endParaRPr lang="es-PE" dirty="0"/>
              </a:p>
            </p:txBody>
          </p:sp>
        </mc:Choice>
        <mc:Fallback xmlns="">
          <p:sp>
            <p:nvSpPr>
              <p:cNvPr id="39" name="Rectángulo 38"/>
              <p:cNvSpPr>
                <a:spLocks noRot="1" noChangeAspect="1" noMove="1" noResize="1" noEditPoints="1" noAdjustHandles="1" noChangeArrowheads="1" noChangeShapeType="1" noTextEdit="1"/>
              </p:cNvSpPr>
              <p:nvPr/>
            </p:nvSpPr>
            <p:spPr>
              <a:xfrm>
                <a:off x="5463863" y="2661677"/>
                <a:ext cx="1479444" cy="612796"/>
              </a:xfrm>
              <a:prstGeom prst="rect">
                <a:avLst/>
              </a:prstGeom>
              <a:blipFill>
                <a:blip r:embed="rId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2" name="Rectángulo 41"/>
              <p:cNvSpPr/>
              <p:nvPr/>
            </p:nvSpPr>
            <p:spPr>
              <a:xfrm>
                <a:off x="5564412" y="3664083"/>
                <a:ext cx="3301801" cy="798617"/>
              </a:xfrm>
              <a:prstGeom prst="rect">
                <a:avLst/>
              </a:prstGeom>
              <a:solidFill>
                <a:schemeClr val="bg1"/>
              </a:solidFill>
            </p:spPr>
            <p:txBody>
              <a:bodyPr wrap="none">
                <a:spAutoFit/>
              </a:bodyPr>
              <a:lstStyle/>
              <a:p>
                <a:pPr/>
                <a14:m>
                  <m:oMathPara xmlns:m="http://schemas.openxmlformats.org/officeDocument/2006/math">
                    <m:oMathParaPr>
                      <m:jc m:val="centerGroup"/>
                    </m:oMathParaPr>
                    <m:oMath xmlns:m="http://schemas.openxmlformats.org/officeDocument/2006/math">
                      <m:r>
                        <a:rPr lang="es-PE" i="1" smtClean="0">
                          <a:latin typeface="Cambria Math" panose="02040503050406030204" pitchFamily="18" charset="0"/>
                        </a:rPr>
                        <m:t>𝛽</m:t>
                      </m:r>
                      <m:r>
                        <a:rPr lang="es-PE" i="0">
                          <a:latin typeface="Cambria Math" panose="02040503050406030204" pitchFamily="18" charset="0"/>
                        </a:rPr>
                        <m:t>= </m:t>
                      </m:r>
                      <m:f>
                        <m:fPr>
                          <m:ctrlPr>
                            <a:rPr lang="es-PE" i="1">
                              <a:latin typeface="Cambria Math" panose="02040503050406030204" pitchFamily="18" charset="0"/>
                            </a:rPr>
                          </m:ctrlPr>
                        </m:fPr>
                        <m:num>
                          <m:d>
                            <m:dPr>
                              <m:ctrlPr>
                                <a:rPr lang="es-PE" b="0" i="1" smtClean="0">
                                  <a:latin typeface="Cambria Math" panose="02040503050406030204" pitchFamily="18" charset="0"/>
                                </a:rPr>
                              </m:ctrlPr>
                            </m:dPr>
                            <m:e>
                              <m:r>
                                <a:rPr lang="es-PE" i="1" smtClean="0">
                                  <a:latin typeface="Cambria Math" panose="02040503050406030204" pitchFamily="18" charset="0"/>
                                </a:rPr>
                                <m:t>1</m:t>
                              </m:r>
                              <m:r>
                                <a:rPr lang="es-PE" b="0" i="1" smtClean="0">
                                  <a:latin typeface="Cambria Math" panose="02040503050406030204" pitchFamily="18" charset="0"/>
                                </a:rPr>
                                <m:t>.8 </m:t>
                              </m:r>
                              <m:r>
                                <a:rPr lang="es-PE" b="0" i="1" smtClean="0">
                                  <a:latin typeface="Cambria Math" panose="02040503050406030204" pitchFamily="18" charset="0"/>
                                </a:rPr>
                                <m:t>𝑥</m:t>
                              </m:r>
                              <m:r>
                                <a:rPr lang="es-PE" b="0" i="1" smtClean="0">
                                  <a:latin typeface="Cambria Math" panose="02040503050406030204" pitchFamily="18" charset="0"/>
                                </a:rPr>
                                <m:t>106</m:t>
                              </m:r>
                              <m:f>
                                <m:fPr>
                                  <m:ctrlPr>
                                    <a:rPr lang="es-PE" b="0" i="1" smtClean="0">
                                      <a:latin typeface="Cambria Math" panose="02040503050406030204" pitchFamily="18" charset="0"/>
                                    </a:rPr>
                                  </m:ctrlPr>
                                </m:fPr>
                                <m:num>
                                  <m:r>
                                    <a:rPr lang="es-PE" b="0" i="1" smtClean="0">
                                      <a:latin typeface="Cambria Math" panose="02040503050406030204" pitchFamily="18" charset="0"/>
                                    </a:rPr>
                                    <m:t>𝑁</m:t>
                                  </m:r>
                                </m:num>
                                <m:den>
                                  <m:r>
                                    <a:rPr lang="es-PE" b="0" i="1" smtClean="0">
                                      <a:latin typeface="Cambria Math" panose="02040503050406030204" pitchFamily="18" charset="0"/>
                                    </a:rPr>
                                    <m:t>𝑚</m:t>
                                  </m:r>
                                  <m:r>
                                    <a:rPr lang="es-PE" b="0" i="1" baseline="30000" smtClean="0">
                                      <a:latin typeface="Cambria Math" panose="02040503050406030204" pitchFamily="18" charset="0"/>
                                    </a:rPr>
                                    <m:t>2</m:t>
                                  </m:r>
                                </m:den>
                              </m:f>
                            </m:e>
                          </m:d>
                          <m:r>
                            <a:rPr lang="es-PE" b="0" i="1" smtClean="0">
                              <a:latin typeface="Cambria Math" panose="02040503050406030204" pitchFamily="18" charset="0"/>
                            </a:rPr>
                            <m:t>( 800 </m:t>
                          </m:r>
                          <m:r>
                            <a:rPr lang="es-PE" b="0" i="1" smtClean="0">
                              <a:latin typeface="Cambria Math" panose="02040503050406030204" pitchFamily="18" charset="0"/>
                            </a:rPr>
                            <m:t>𝑐𝑚</m:t>
                          </m:r>
                          <m:r>
                            <a:rPr lang="es-PE" b="0" i="1" baseline="30000" smtClean="0">
                              <a:latin typeface="Cambria Math" panose="02040503050406030204" pitchFamily="18" charset="0"/>
                            </a:rPr>
                            <m:t>3</m:t>
                          </m:r>
                          <m:r>
                            <a:rPr lang="es-PE" b="0" i="1" smtClean="0">
                              <a:latin typeface="Cambria Math" panose="02040503050406030204" pitchFamily="18" charset="0"/>
                            </a:rPr>
                            <m:t>)</m:t>
                          </m:r>
                        </m:num>
                        <m:den>
                          <m:r>
                            <a:rPr lang="es-PE" i="1">
                              <a:latin typeface="Cambria Math" panose="02040503050406030204" pitchFamily="18" charset="0"/>
                            </a:rPr>
                            <m:t>𝑐𝑚</m:t>
                          </m:r>
                          <m:r>
                            <a:rPr lang="es-PE" i="1" baseline="30000">
                              <a:latin typeface="Cambria Math" panose="02040503050406030204" pitchFamily="18" charset="0"/>
                            </a:rPr>
                            <m:t>3</m:t>
                          </m:r>
                        </m:den>
                      </m:f>
                    </m:oMath>
                  </m:oMathPara>
                </a14:m>
                <a:endParaRPr lang="es-PE" dirty="0"/>
              </a:p>
            </p:txBody>
          </p:sp>
        </mc:Choice>
        <mc:Fallback xmlns="">
          <p:sp>
            <p:nvSpPr>
              <p:cNvPr id="42" name="Rectángulo 41"/>
              <p:cNvSpPr>
                <a:spLocks noRot="1" noChangeAspect="1" noMove="1" noResize="1" noEditPoints="1" noAdjustHandles="1" noChangeArrowheads="1" noChangeShapeType="1" noTextEdit="1"/>
              </p:cNvSpPr>
              <p:nvPr/>
            </p:nvSpPr>
            <p:spPr>
              <a:xfrm>
                <a:off x="5564412" y="3664083"/>
                <a:ext cx="3301801" cy="798617"/>
              </a:xfrm>
              <a:prstGeom prst="rect">
                <a:avLst/>
              </a:prstGeom>
              <a:blipFill>
                <a:blip r:embed="rId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3" name="Rectángulo 42"/>
              <p:cNvSpPr/>
              <p:nvPr/>
            </p:nvSpPr>
            <p:spPr>
              <a:xfrm>
                <a:off x="5571777" y="4852310"/>
                <a:ext cx="2306465" cy="392993"/>
              </a:xfrm>
              <a:prstGeom prst="rect">
                <a:avLst/>
              </a:prstGeom>
              <a:solidFill>
                <a:schemeClr val="accent2">
                  <a:lumMod val="20000"/>
                  <a:lumOff val="80000"/>
                </a:schemeClr>
              </a:solidFill>
            </p:spPr>
            <p:txBody>
              <a:bodyPr wrap="none">
                <a:spAutoFit/>
              </a:bodyPr>
              <a:lstStyle/>
              <a:p>
                <a:pPr/>
                <a14:m>
                  <m:oMathPara xmlns:m="http://schemas.openxmlformats.org/officeDocument/2006/math">
                    <m:oMathParaPr>
                      <m:jc m:val="centerGroup"/>
                    </m:oMathParaPr>
                    <m:oMath xmlns:m="http://schemas.openxmlformats.org/officeDocument/2006/math">
                      <m:r>
                        <a:rPr lang="es-PE" sz="2000" i="1" smtClean="0">
                          <a:latin typeface="Cambria Math" panose="02040503050406030204" pitchFamily="18" charset="0"/>
                        </a:rPr>
                        <m:t>𝛽</m:t>
                      </m:r>
                      <m:r>
                        <a:rPr lang="es-PE" sz="2000" i="0">
                          <a:latin typeface="Cambria Math" panose="02040503050406030204" pitchFamily="18" charset="0"/>
                        </a:rPr>
                        <m:t>=</m:t>
                      </m:r>
                      <m:r>
                        <a:rPr lang="es-PE" sz="2000" i="1" smtClean="0">
                          <a:latin typeface="Cambria Math" panose="02040503050406030204" pitchFamily="18" charset="0"/>
                        </a:rPr>
                        <m:t>4</m:t>
                      </m:r>
                      <m:r>
                        <a:rPr lang="es-PE" sz="2000" b="0" i="1" smtClean="0">
                          <a:latin typeface="Cambria Math" panose="02040503050406030204" pitchFamily="18" charset="0"/>
                        </a:rPr>
                        <m:t>.8 </m:t>
                      </m:r>
                      <m:r>
                        <a:rPr lang="es-PE" sz="2000" b="0" i="1" smtClean="0">
                          <a:latin typeface="Cambria Math" panose="02040503050406030204" pitchFamily="18" charset="0"/>
                        </a:rPr>
                        <m:t>𝑥</m:t>
                      </m:r>
                      <m:r>
                        <a:rPr lang="es-PE" sz="2000" b="0" i="1" smtClean="0">
                          <a:latin typeface="Cambria Math" panose="02040503050406030204" pitchFamily="18" charset="0"/>
                        </a:rPr>
                        <m:t>109 </m:t>
                      </m:r>
                      <m:r>
                        <a:rPr lang="es-PE" sz="2000" b="0" i="1" smtClean="0">
                          <a:latin typeface="Cambria Math" panose="02040503050406030204" pitchFamily="18" charset="0"/>
                        </a:rPr>
                        <m:t>𝑁</m:t>
                      </m:r>
                      <m:r>
                        <a:rPr lang="es-PE" sz="2000" b="0" i="1" smtClean="0">
                          <a:latin typeface="Cambria Math" panose="02040503050406030204" pitchFamily="18" charset="0"/>
                        </a:rPr>
                        <m:t>/</m:t>
                      </m:r>
                      <m:r>
                        <a:rPr lang="es-PE" sz="2000" b="0" i="1" smtClean="0">
                          <a:latin typeface="Cambria Math" panose="02040503050406030204" pitchFamily="18" charset="0"/>
                        </a:rPr>
                        <m:t>𝑚</m:t>
                      </m:r>
                      <m:r>
                        <a:rPr lang="es-PE" sz="2000" b="0" i="1" baseline="30000" smtClean="0">
                          <a:latin typeface="Cambria Math" panose="02040503050406030204" pitchFamily="18" charset="0"/>
                        </a:rPr>
                        <m:t>2</m:t>
                      </m:r>
                    </m:oMath>
                  </m:oMathPara>
                </a14:m>
                <a:endParaRPr lang="es-PE" sz="2000" baseline="30000" dirty="0"/>
              </a:p>
            </p:txBody>
          </p:sp>
        </mc:Choice>
        <mc:Fallback xmlns="">
          <p:sp>
            <p:nvSpPr>
              <p:cNvPr id="43" name="Rectángulo 42"/>
              <p:cNvSpPr>
                <a:spLocks noRot="1" noChangeAspect="1" noMove="1" noResize="1" noEditPoints="1" noAdjustHandles="1" noChangeArrowheads="1" noChangeShapeType="1" noTextEdit="1"/>
              </p:cNvSpPr>
              <p:nvPr/>
            </p:nvSpPr>
            <p:spPr>
              <a:xfrm>
                <a:off x="5571777" y="4852310"/>
                <a:ext cx="2306465" cy="392993"/>
              </a:xfrm>
              <a:prstGeom prst="rect">
                <a:avLst/>
              </a:prstGeom>
              <a:blipFill>
                <a:blip r:embed="rId5"/>
                <a:stretch>
                  <a:fillRect b="-18750"/>
                </a:stretch>
              </a:blipFill>
            </p:spPr>
            <p:txBody>
              <a:bodyPr/>
              <a:lstStyle/>
              <a:p>
                <a:r>
                  <a:rPr lang="es-ES">
                    <a:noFill/>
                  </a:rPr>
                  <a:t> </a:t>
                </a:r>
              </a:p>
            </p:txBody>
          </p:sp>
        </mc:Fallback>
      </mc:AlternateContent>
      <p:sp>
        <p:nvSpPr>
          <p:cNvPr id="44" name="Rectángulo 43"/>
          <p:cNvSpPr/>
          <p:nvPr/>
        </p:nvSpPr>
        <p:spPr>
          <a:xfrm>
            <a:off x="4662273" y="1596980"/>
            <a:ext cx="801590" cy="316367"/>
          </a:xfrm>
          <a:prstGeom prst="rect">
            <a:avLst/>
          </a:prstGeom>
        </p:spPr>
        <p:txBody>
          <a:bodyPr wrap="square">
            <a:spAutoFit/>
          </a:bodyPr>
          <a:lstStyle/>
          <a:p>
            <a:pPr algn="just"/>
            <a:r>
              <a:rPr lang="es-PE" sz="1400" b="1" dirty="0" smtClean="0"/>
              <a:t>Como:</a:t>
            </a:r>
            <a:endParaRPr lang="es-ES" sz="1400" b="1" u="sng" baseline="-25000" dirty="0"/>
          </a:p>
        </p:txBody>
      </p:sp>
      <p:pic>
        <p:nvPicPr>
          <p:cNvPr id="50" name="Imagen 49"/>
          <p:cNvPicPr>
            <a:picLocks noChangeAspect="1"/>
          </p:cNvPicPr>
          <p:nvPr/>
        </p:nvPicPr>
        <p:blipFill>
          <a:blip r:embed="rId6"/>
          <a:stretch>
            <a:fillRect/>
          </a:stretch>
        </p:blipFill>
        <p:spPr>
          <a:xfrm>
            <a:off x="1519810" y="2333321"/>
            <a:ext cx="3195785" cy="2110136"/>
          </a:xfrm>
          <a:prstGeom prst="rect">
            <a:avLst/>
          </a:prstGeom>
        </p:spPr>
      </p:pic>
    </p:spTree>
    <p:extLst>
      <p:ext uri="{BB962C8B-B14F-4D97-AF65-F5344CB8AC3E}">
        <p14:creationId xmlns:p14="http://schemas.microsoft.com/office/powerpoint/2010/main" val="3980469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1000"/>
                                        <p:tgtEl>
                                          <p:spTgt spid="38"/>
                                        </p:tgtEl>
                                      </p:cBhvr>
                                    </p:animEffect>
                                    <p:anim calcmode="lin" valueType="num">
                                      <p:cBhvr>
                                        <p:cTn id="8" dur="1000" fill="hold"/>
                                        <p:tgtEl>
                                          <p:spTgt spid="38"/>
                                        </p:tgtEl>
                                        <p:attrNameLst>
                                          <p:attrName>ppt_x</p:attrName>
                                        </p:attrNameLst>
                                      </p:cBhvr>
                                      <p:tavLst>
                                        <p:tav tm="0">
                                          <p:val>
                                            <p:strVal val="#ppt_x"/>
                                          </p:val>
                                        </p:tav>
                                        <p:tav tm="100000">
                                          <p:val>
                                            <p:strVal val="#ppt_x"/>
                                          </p:val>
                                        </p:tav>
                                      </p:tavLst>
                                    </p:anim>
                                    <p:anim calcmode="lin" valueType="num">
                                      <p:cBhvr>
                                        <p:cTn id="9" dur="1000" fill="hold"/>
                                        <p:tgtEl>
                                          <p:spTgt spid="3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9"/>
                                        </p:tgtEl>
                                        <p:attrNameLst>
                                          <p:attrName>style.visibility</p:attrName>
                                        </p:attrNameLst>
                                      </p:cBhvr>
                                      <p:to>
                                        <p:strVal val="visible"/>
                                      </p:to>
                                    </p:set>
                                    <p:animEffect transition="in" filter="fade">
                                      <p:cBhvr>
                                        <p:cTn id="13" dur="1000"/>
                                        <p:tgtEl>
                                          <p:spTgt spid="39"/>
                                        </p:tgtEl>
                                      </p:cBhvr>
                                    </p:animEffect>
                                    <p:anim calcmode="lin" valueType="num">
                                      <p:cBhvr>
                                        <p:cTn id="14" dur="1000" fill="hold"/>
                                        <p:tgtEl>
                                          <p:spTgt spid="39"/>
                                        </p:tgtEl>
                                        <p:attrNameLst>
                                          <p:attrName>ppt_x</p:attrName>
                                        </p:attrNameLst>
                                      </p:cBhvr>
                                      <p:tavLst>
                                        <p:tav tm="0">
                                          <p:val>
                                            <p:strVal val="#ppt_x"/>
                                          </p:val>
                                        </p:tav>
                                        <p:tav tm="100000">
                                          <p:val>
                                            <p:strVal val="#ppt_x"/>
                                          </p:val>
                                        </p:tav>
                                      </p:tavLst>
                                    </p:anim>
                                    <p:anim calcmode="lin" valueType="num">
                                      <p:cBhvr>
                                        <p:cTn id="15" dur="1000" fill="hold"/>
                                        <p:tgtEl>
                                          <p:spTgt spid="39"/>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42"/>
                                        </p:tgtEl>
                                        <p:attrNameLst>
                                          <p:attrName>style.visibility</p:attrName>
                                        </p:attrNameLst>
                                      </p:cBhvr>
                                      <p:to>
                                        <p:strVal val="visible"/>
                                      </p:to>
                                    </p:set>
                                    <p:animEffect transition="in" filter="fade">
                                      <p:cBhvr>
                                        <p:cTn id="19" dur="1000"/>
                                        <p:tgtEl>
                                          <p:spTgt spid="42"/>
                                        </p:tgtEl>
                                      </p:cBhvr>
                                    </p:animEffect>
                                    <p:anim calcmode="lin" valueType="num">
                                      <p:cBhvr>
                                        <p:cTn id="20" dur="1000" fill="hold"/>
                                        <p:tgtEl>
                                          <p:spTgt spid="42"/>
                                        </p:tgtEl>
                                        <p:attrNameLst>
                                          <p:attrName>ppt_x</p:attrName>
                                        </p:attrNameLst>
                                      </p:cBhvr>
                                      <p:tavLst>
                                        <p:tav tm="0">
                                          <p:val>
                                            <p:strVal val="#ppt_x"/>
                                          </p:val>
                                        </p:tav>
                                        <p:tav tm="100000">
                                          <p:val>
                                            <p:strVal val="#ppt_x"/>
                                          </p:val>
                                        </p:tav>
                                      </p:tavLst>
                                    </p:anim>
                                    <p:anim calcmode="lin" valueType="num">
                                      <p:cBhvr>
                                        <p:cTn id="21" dur="1000" fill="hold"/>
                                        <p:tgtEl>
                                          <p:spTgt spid="42"/>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43"/>
                                        </p:tgtEl>
                                        <p:attrNameLst>
                                          <p:attrName>style.visibility</p:attrName>
                                        </p:attrNameLst>
                                      </p:cBhvr>
                                      <p:to>
                                        <p:strVal val="visible"/>
                                      </p:to>
                                    </p:set>
                                    <p:animEffect transition="in" filter="fade">
                                      <p:cBhvr>
                                        <p:cTn id="25" dur="1000"/>
                                        <p:tgtEl>
                                          <p:spTgt spid="43"/>
                                        </p:tgtEl>
                                      </p:cBhvr>
                                    </p:animEffect>
                                    <p:anim calcmode="lin" valueType="num">
                                      <p:cBhvr>
                                        <p:cTn id="26" dur="1000" fill="hold"/>
                                        <p:tgtEl>
                                          <p:spTgt spid="43"/>
                                        </p:tgtEl>
                                        <p:attrNameLst>
                                          <p:attrName>ppt_x</p:attrName>
                                        </p:attrNameLst>
                                      </p:cBhvr>
                                      <p:tavLst>
                                        <p:tav tm="0">
                                          <p:val>
                                            <p:strVal val="#ppt_x"/>
                                          </p:val>
                                        </p:tav>
                                        <p:tav tm="100000">
                                          <p:val>
                                            <p:strVal val="#ppt_x"/>
                                          </p:val>
                                        </p:tav>
                                      </p:tavLst>
                                    </p:anim>
                                    <p:anim calcmode="lin" valueType="num">
                                      <p:cBhvr>
                                        <p:cTn id="27"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2" grpId="0" animBg="1"/>
      <p:bldP spid="4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725769" y="413944"/>
            <a:ext cx="9710669" cy="923330"/>
          </a:xfrm>
          <a:prstGeom prst="rect">
            <a:avLst/>
          </a:prstGeom>
        </p:spPr>
        <p:txBody>
          <a:bodyPr wrap="square">
            <a:spAutoFit/>
          </a:bodyPr>
          <a:lstStyle/>
          <a:p>
            <a:pPr algn="just"/>
            <a:r>
              <a:rPr lang="es-PE" dirty="0"/>
              <a:t>3</a:t>
            </a:r>
            <a:r>
              <a:rPr lang="es-PE" dirty="0" smtClean="0"/>
              <a:t>.- Se tiene un alambre de acero de 1m de longitud y radio 1mm. Determinar la energia elástica acumulada en el alambre cuando se mantiene carga de 100 </a:t>
            </a:r>
            <a:r>
              <a:rPr lang="es-PE" dirty="0" err="1" smtClean="0"/>
              <a:t>Kgf</a:t>
            </a:r>
            <a:r>
              <a:rPr lang="es-PE" dirty="0" smtClean="0"/>
              <a:t> colgada del extremo inferior del alambre (E </a:t>
            </a:r>
            <a:r>
              <a:rPr lang="es-PE" baseline="-25000" dirty="0" smtClean="0"/>
              <a:t>acero</a:t>
            </a:r>
            <a:r>
              <a:rPr lang="es-PE" dirty="0" smtClean="0"/>
              <a:t>= 21.6 x 10 </a:t>
            </a:r>
            <a:r>
              <a:rPr lang="es-PE" baseline="30000" dirty="0" smtClean="0"/>
              <a:t>10</a:t>
            </a:r>
            <a:r>
              <a:rPr lang="es-PE" dirty="0" smtClean="0"/>
              <a:t> N/ m</a:t>
            </a:r>
            <a:r>
              <a:rPr lang="es-PE" baseline="30000" dirty="0" smtClean="0"/>
              <a:t>2</a:t>
            </a:r>
            <a:r>
              <a:rPr lang="es-PE" dirty="0" smtClean="0"/>
              <a:t>) </a:t>
            </a:r>
            <a:endParaRPr lang="es-ES" dirty="0"/>
          </a:p>
        </p:txBody>
      </p:sp>
      <mc:AlternateContent xmlns:mc="http://schemas.openxmlformats.org/markup-compatibility/2006" xmlns:a14="http://schemas.microsoft.com/office/drawing/2010/main">
        <mc:Choice Requires="a14">
          <p:sp>
            <p:nvSpPr>
              <p:cNvPr id="3" name="Rectángulo 2"/>
              <p:cNvSpPr/>
              <p:nvPr/>
            </p:nvSpPr>
            <p:spPr>
              <a:xfrm>
                <a:off x="6808612" y="4344447"/>
                <a:ext cx="1455527" cy="569258"/>
              </a:xfrm>
              <a:prstGeom prst="rect">
                <a:avLst/>
              </a:prstGeom>
              <a:solidFill>
                <a:schemeClr val="bg1"/>
              </a:solidFill>
            </p:spPr>
            <p:txBody>
              <a:bodyPr wrap="none">
                <a:spAutoFit/>
              </a:bodyPr>
              <a:lstStyle/>
              <a:p>
                <a:r>
                  <a:rPr lang="es-PE" sz="2000" dirty="0" smtClean="0"/>
                  <a:t>U</a:t>
                </a:r>
                <a14:m>
                  <m:oMath xmlns:m="http://schemas.openxmlformats.org/officeDocument/2006/math">
                    <m:r>
                      <a:rPr lang="es-PE" sz="2000" i="0">
                        <a:latin typeface="Cambria Math" panose="02040503050406030204" pitchFamily="18" charset="0"/>
                      </a:rPr>
                      <m:t>=</m:t>
                    </m:r>
                    <m:f>
                      <m:fPr>
                        <m:ctrlPr>
                          <a:rPr lang="es-PE" sz="2000" i="1">
                            <a:latin typeface="Cambria Math" panose="02040503050406030204" pitchFamily="18" charset="0"/>
                          </a:rPr>
                        </m:ctrlPr>
                      </m:fPr>
                      <m:num>
                        <m:r>
                          <a:rPr lang="es-PE" sz="2000">
                            <a:latin typeface="Cambria Math" panose="02040503050406030204" pitchFamily="18" charset="0"/>
                          </a:rPr>
                          <m:t>1</m:t>
                        </m:r>
                      </m:num>
                      <m:den>
                        <m:r>
                          <a:rPr lang="es-PE" sz="2000">
                            <a:latin typeface="Cambria Math" panose="02040503050406030204" pitchFamily="18" charset="0"/>
                          </a:rPr>
                          <m:t>2</m:t>
                        </m:r>
                      </m:den>
                    </m:f>
                    <m:f>
                      <m:fPr>
                        <m:ctrlPr>
                          <a:rPr lang="es-PE" sz="2000" i="1" smtClean="0">
                            <a:solidFill>
                              <a:schemeClr val="tx1"/>
                            </a:solidFill>
                            <a:latin typeface="Cambria Math" panose="02040503050406030204" pitchFamily="18" charset="0"/>
                          </a:rPr>
                        </m:ctrlPr>
                      </m:fPr>
                      <m:num>
                        <m:r>
                          <a:rPr lang="es-PE" sz="2000" i="1">
                            <a:solidFill>
                              <a:schemeClr val="tx1"/>
                            </a:solidFill>
                            <a:latin typeface="Cambria Math" panose="02040503050406030204" pitchFamily="18" charset="0"/>
                          </a:rPr>
                          <m:t>𝐴𝐸</m:t>
                        </m:r>
                      </m:num>
                      <m:den>
                        <m:sSub>
                          <m:sSubPr>
                            <m:ctrlPr>
                              <a:rPr lang="es-PE" sz="2000" i="1">
                                <a:solidFill>
                                  <a:schemeClr val="tx1"/>
                                </a:solidFill>
                                <a:latin typeface="Cambria Math" panose="02040503050406030204" pitchFamily="18" charset="0"/>
                              </a:rPr>
                            </m:ctrlPr>
                          </m:sSubPr>
                          <m:e>
                            <m:r>
                              <a:rPr lang="es-PE" sz="2000" i="1">
                                <a:solidFill>
                                  <a:schemeClr val="tx1"/>
                                </a:solidFill>
                                <a:latin typeface="Cambria Math" panose="02040503050406030204" pitchFamily="18" charset="0"/>
                              </a:rPr>
                              <m:t>𝐿</m:t>
                            </m:r>
                          </m:e>
                          <m:sub>
                            <m:r>
                              <a:rPr lang="es-PE" sz="2000" i="1">
                                <a:solidFill>
                                  <a:schemeClr val="tx1"/>
                                </a:solidFill>
                                <a:latin typeface="Cambria Math" panose="02040503050406030204" pitchFamily="18" charset="0"/>
                              </a:rPr>
                              <m:t>0</m:t>
                            </m:r>
                          </m:sub>
                        </m:sSub>
                      </m:den>
                    </m:f>
                    <m:sSup>
                      <m:sSupPr>
                        <m:ctrlPr>
                          <a:rPr lang="es-PE" sz="2000" i="1">
                            <a:latin typeface="Cambria Math" panose="02040503050406030204" pitchFamily="18" charset="0"/>
                          </a:rPr>
                        </m:ctrlPr>
                      </m:sSupPr>
                      <m:e>
                        <m:r>
                          <a:rPr lang="es-PE" sz="2000" i="1">
                            <a:latin typeface="Cambria Math" panose="02040503050406030204" pitchFamily="18" charset="0"/>
                            <a:ea typeface="Cambria Math" panose="02040503050406030204" pitchFamily="18" charset="0"/>
                          </a:rPr>
                          <m:t>∆</m:t>
                        </m:r>
                        <m:r>
                          <a:rPr lang="es-PE" sz="2000" i="1">
                            <a:latin typeface="Cambria Math" panose="02040503050406030204" pitchFamily="18" charset="0"/>
                            <a:ea typeface="Cambria Math" panose="02040503050406030204" pitchFamily="18" charset="0"/>
                          </a:rPr>
                          <m:t>𝐿</m:t>
                        </m:r>
                      </m:e>
                      <m:sup>
                        <m:r>
                          <a:rPr lang="es-PE" sz="2000">
                            <a:latin typeface="Cambria Math" panose="02040503050406030204" pitchFamily="18" charset="0"/>
                          </a:rPr>
                          <m:t>2</m:t>
                        </m:r>
                      </m:sup>
                    </m:sSup>
                  </m:oMath>
                </a14:m>
                <a:endParaRPr lang="es-PE" sz="2000" dirty="0"/>
              </a:p>
            </p:txBody>
          </p:sp>
        </mc:Choice>
        <mc:Fallback xmlns="">
          <p:sp>
            <p:nvSpPr>
              <p:cNvPr id="3" name="Rectángulo 2"/>
              <p:cNvSpPr>
                <a:spLocks noRot="1" noChangeAspect="1" noMove="1" noResize="1" noEditPoints="1" noAdjustHandles="1" noChangeArrowheads="1" noChangeShapeType="1" noTextEdit="1"/>
              </p:cNvSpPr>
              <p:nvPr/>
            </p:nvSpPr>
            <p:spPr>
              <a:xfrm>
                <a:off x="6808612" y="4344447"/>
                <a:ext cx="1455527" cy="569258"/>
              </a:xfrm>
              <a:prstGeom prst="rect">
                <a:avLst/>
              </a:prstGeom>
              <a:blipFill>
                <a:blip r:embed="rId2"/>
                <a:stretch>
                  <a:fillRect l="-4603"/>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 name="Rectángulo 4"/>
              <p:cNvSpPr/>
              <p:nvPr/>
            </p:nvSpPr>
            <p:spPr>
              <a:xfrm>
                <a:off x="6378302" y="1899686"/>
                <a:ext cx="1158074" cy="65979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s-PE" i="1" smtClean="0">
                              <a:latin typeface="Cambria Math" panose="02040503050406030204" pitchFamily="18" charset="0"/>
                            </a:rPr>
                          </m:ctrlPr>
                        </m:fPr>
                        <m:num>
                          <m:r>
                            <a:rPr lang="es-PE" i="1">
                              <a:latin typeface="Cambria Math" panose="02040503050406030204" pitchFamily="18" charset="0"/>
                            </a:rPr>
                            <m:t>𝐹</m:t>
                          </m:r>
                        </m:num>
                        <m:den>
                          <m:r>
                            <a:rPr lang="es-PE" i="1">
                              <a:latin typeface="Cambria Math" panose="02040503050406030204" pitchFamily="18" charset="0"/>
                            </a:rPr>
                            <m:t>𝐴</m:t>
                          </m:r>
                        </m:den>
                      </m:f>
                      <m:r>
                        <a:rPr lang="es-PE" i="0">
                          <a:latin typeface="Cambria Math" panose="02040503050406030204" pitchFamily="18" charset="0"/>
                        </a:rPr>
                        <m:t>=</m:t>
                      </m:r>
                      <m:r>
                        <a:rPr lang="es-PE" i="1">
                          <a:latin typeface="Cambria Math" panose="02040503050406030204" pitchFamily="18" charset="0"/>
                        </a:rPr>
                        <m:t>𝐸</m:t>
                      </m:r>
                      <m:f>
                        <m:fPr>
                          <m:ctrlPr>
                            <a:rPr lang="es-PE" i="1">
                              <a:latin typeface="Cambria Math" panose="02040503050406030204" pitchFamily="18" charset="0"/>
                            </a:rPr>
                          </m:ctrlPr>
                        </m:fPr>
                        <m:num>
                          <m:r>
                            <a:rPr lang="es-PE" i="1" smtClean="0">
                              <a:latin typeface="Cambria Math" panose="02040503050406030204" pitchFamily="18" charset="0"/>
                              <a:ea typeface="Cambria Math" panose="02040503050406030204" pitchFamily="18" charset="0"/>
                            </a:rPr>
                            <m:t>∆</m:t>
                          </m:r>
                          <m:r>
                            <a:rPr lang="es-PE" b="0" i="1" smtClean="0">
                              <a:latin typeface="Cambria Math" panose="02040503050406030204" pitchFamily="18" charset="0"/>
                              <a:ea typeface="Cambria Math" panose="02040503050406030204" pitchFamily="18" charset="0"/>
                            </a:rPr>
                            <m:t>𝐿</m:t>
                          </m:r>
                        </m:num>
                        <m:den>
                          <m:sSub>
                            <m:sSubPr>
                              <m:ctrlPr>
                                <a:rPr lang="es-PE" i="1" smtClean="0">
                                  <a:latin typeface="Cambria Math" panose="02040503050406030204" pitchFamily="18" charset="0"/>
                                </a:rPr>
                              </m:ctrlPr>
                            </m:sSubPr>
                            <m:e>
                              <m:r>
                                <a:rPr lang="es-PE" b="0" i="1" smtClean="0">
                                  <a:latin typeface="Cambria Math" panose="02040503050406030204" pitchFamily="18" charset="0"/>
                                </a:rPr>
                                <m:t>𝐿</m:t>
                              </m:r>
                            </m:e>
                            <m:sub>
                              <m:r>
                                <a:rPr lang="es-PE" b="0" i="1" smtClean="0">
                                  <a:latin typeface="Cambria Math" panose="02040503050406030204" pitchFamily="18" charset="0"/>
                                </a:rPr>
                                <m:t>0</m:t>
                              </m:r>
                            </m:sub>
                          </m:sSub>
                        </m:den>
                      </m:f>
                    </m:oMath>
                  </m:oMathPara>
                </a14:m>
                <a:endParaRPr lang="es-PE" dirty="0"/>
              </a:p>
            </p:txBody>
          </p:sp>
        </mc:Choice>
        <mc:Fallback xmlns="">
          <p:sp>
            <p:nvSpPr>
              <p:cNvPr id="5" name="Rectángulo 4"/>
              <p:cNvSpPr>
                <a:spLocks noRot="1" noChangeAspect="1" noMove="1" noResize="1" noEditPoints="1" noAdjustHandles="1" noChangeArrowheads="1" noChangeShapeType="1" noTextEdit="1"/>
              </p:cNvSpPr>
              <p:nvPr/>
            </p:nvSpPr>
            <p:spPr>
              <a:xfrm>
                <a:off x="6378302" y="1899686"/>
                <a:ext cx="1158074" cy="659796"/>
              </a:xfrm>
              <a:prstGeom prst="rect">
                <a:avLst/>
              </a:prstGeom>
              <a:blipFill>
                <a:blip r:embed="rId3"/>
                <a:stretch>
                  <a:fillRect/>
                </a:stretch>
              </a:blipFill>
            </p:spPr>
            <p:txBody>
              <a:bodyPr/>
              <a:lstStyle/>
              <a:p>
                <a:r>
                  <a:rPr lang="es-ES">
                    <a:noFill/>
                  </a:rPr>
                  <a:t> </a:t>
                </a:r>
              </a:p>
            </p:txBody>
          </p:sp>
        </mc:Fallback>
      </mc:AlternateContent>
      <p:cxnSp>
        <p:nvCxnSpPr>
          <p:cNvPr id="6" name="Conector recto 5"/>
          <p:cNvCxnSpPr/>
          <p:nvPr/>
        </p:nvCxnSpPr>
        <p:spPr>
          <a:xfrm>
            <a:off x="1403797" y="2152079"/>
            <a:ext cx="669702" cy="0"/>
          </a:xfrm>
          <a:prstGeom prst="line">
            <a:avLst/>
          </a:prstGeom>
          <a:ln w="19050"/>
        </p:spPr>
        <p:style>
          <a:lnRef idx="2">
            <a:schemeClr val="dk1"/>
          </a:lnRef>
          <a:fillRef idx="0">
            <a:schemeClr val="dk1"/>
          </a:fillRef>
          <a:effectRef idx="1">
            <a:schemeClr val="dk1"/>
          </a:effectRef>
          <a:fontRef idx="minor">
            <a:schemeClr val="tx1"/>
          </a:fontRef>
        </p:style>
      </p:cxnSp>
      <p:cxnSp>
        <p:nvCxnSpPr>
          <p:cNvPr id="7" name="Conector recto 6"/>
          <p:cNvCxnSpPr/>
          <p:nvPr/>
        </p:nvCxnSpPr>
        <p:spPr>
          <a:xfrm flipH="1">
            <a:off x="1725769" y="2152079"/>
            <a:ext cx="12879" cy="814806"/>
          </a:xfrm>
          <a:prstGeom prst="line">
            <a:avLst/>
          </a:prstGeom>
          <a:ln w="57150"/>
        </p:spPr>
        <p:style>
          <a:lnRef idx="2">
            <a:schemeClr val="dk1"/>
          </a:lnRef>
          <a:fillRef idx="0">
            <a:schemeClr val="dk1"/>
          </a:fillRef>
          <a:effectRef idx="1">
            <a:schemeClr val="dk1"/>
          </a:effectRef>
          <a:fontRef idx="minor">
            <a:schemeClr val="tx1"/>
          </a:fontRef>
        </p:style>
      </p:cxnSp>
      <p:cxnSp>
        <p:nvCxnSpPr>
          <p:cNvPr id="12" name="Conector recto 11"/>
          <p:cNvCxnSpPr/>
          <p:nvPr/>
        </p:nvCxnSpPr>
        <p:spPr>
          <a:xfrm>
            <a:off x="2496356" y="3387144"/>
            <a:ext cx="669702" cy="0"/>
          </a:xfrm>
          <a:prstGeom prst="line">
            <a:avLst/>
          </a:prstGeom>
          <a:ln w="19050"/>
        </p:spPr>
        <p:style>
          <a:lnRef idx="2">
            <a:schemeClr val="dk1"/>
          </a:lnRef>
          <a:fillRef idx="0">
            <a:schemeClr val="dk1"/>
          </a:fillRef>
          <a:effectRef idx="1">
            <a:schemeClr val="dk1"/>
          </a:effectRef>
          <a:fontRef idx="minor">
            <a:schemeClr val="tx1"/>
          </a:fontRef>
        </p:style>
      </p:cxnSp>
      <p:cxnSp>
        <p:nvCxnSpPr>
          <p:cNvPr id="13" name="Conector recto 12"/>
          <p:cNvCxnSpPr/>
          <p:nvPr/>
        </p:nvCxnSpPr>
        <p:spPr>
          <a:xfrm flipV="1">
            <a:off x="1493949" y="2007608"/>
            <a:ext cx="198550" cy="144473"/>
          </a:xfrm>
          <a:prstGeom prst="line">
            <a:avLst/>
          </a:prstGeom>
          <a:ln w="19050"/>
        </p:spPr>
        <p:style>
          <a:lnRef idx="2">
            <a:schemeClr val="dk1"/>
          </a:lnRef>
          <a:fillRef idx="0">
            <a:schemeClr val="dk1"/>
          </a:fillRef>
          <a:effectRef idx="1">
            <a:schemeClr val="dk1"/>
          </a:effectRef>
          <a:fontRef idx="minor">
            <a:schemeClr val="tx1"/>
          </a:fontRef>
        </p:style>
      </p:cxnSp>
      <p:cxnSp>
        <p:nvCxnSpPr>
          <p:cNvPr id="16" name="Conector recto 15"/>
          <p:cNvCxnSpPr/>
          <p:nvPr/>
        </p:nvCxnSpPr>
        <p:spPr>
          <a:xfrm flipV="1">
            <a:off x="1929685" y="2007608"/>
            <a:ext cx="169572" cy="144471"/>
          </a:xfrm>
          <a:prstGeom prst="line">
            <a:avLst/>
          </a:prstGeom>
          <a:ln w="19050"/>
        </p:spPr>
        <p:style>
          <a:lnRef idx="2">
            <a:schemeClr val="dk1"/>
          </a:lnRef>
          <a:fillRef idx="0">
            <a:schemeClr val="dk1"/>
          </a:fillRef>
          <a:effectRef idx="1">
            <a:schemeClr val="dk1"/>
          </a:effectRef>
          <a:fontRef idx="minor">
            <a:schemeClr val="tx1"/>
          </a:fontRef>
        </p:style>
      </p:cxnSp>
      <p:cxnSp>
        <p:nvCxnSpPr>
          <p:cNvPr id="17" name="Conector recto 16"/>
          <p:cNvCxnSpPr/>
          <p:nvPr/>
        </p:nvCxnSpPr>
        <p:spPr>
          <a:xfrm flipV="1">
            <a:off x="1725769" y="2007608"/>
            <a:ext cx="165279" cy="144472"/>
          </a:xfrm>
          <a:prstGeom prst="line">
            <a:avLst/>
          </a:prstGeom>
          <a:ln w="19050"/>
        </p:spPr>
        <p:style>
          <a:lnRef idx="2">
            <a:schemeClr val="dk1"/>
          </a:lnRef>
          <a:fillRef idx="0">
            <a:schemeClr val="dk1"/>
          </a:fillRef>
          <a:effectRef idx="1">
            <a:schemeClr val="dk1"/>
          </a:effectRef>
          <a:fontRef idx="minor">
            <a:schemeClr val="tx1"/>
          </a:fontRef>
        </p:style>
      </p:cxnSp>
      <p:cxnSp>
        <p:nvCxnSpPr>
          <p:cNvPr id="26" name="Conector recto 25"/>
          <p:cNvCxnSpPr/>
          <p:nvPr/>
        </p:nvCxnSpPr>
        <p:spPr>
          <a:xfrm>
            <a:off x="2522113" y="2152729"/>
            <a:ext cx="669702" cy="0"/>
          </a:xfrm>
          <a:prstGeom prst="line">
            <a:avLst/>
          </a:prstGeom>
          <a:ln w="19050"/>
        </p:spPr>
        <p:style>
          <a:lnRef idx="2">
            <a:schemeClr val="dk1"/>
          </a:lnRef>
          <a:fillRef idx="0">
            <a:schemeClr val="dk1"/>
          </a:fillRef>
          <a:effectRef idx="1">
            <a:schemeClr val="dk1"/>
          </a:effectRef>
          <a:fontRef idx="minor">
            <a:schemeClr val="tx1"/>
          </a:fontRef>
        </p:style>
      </p:cxnSp>
      <p:cxnSp>
        <p:nvCxnSpPr>
          <p:cNvPr id="27" name="Conector recto 26"/>
          <p:cNvCxnSpPr/>
          <p:nvPr/>
        </p:nvCxnSpPr>
        <p:spPr>
          <a:xfrm>
            <a:off x="2843013" y="2192572"/>
            <a:ext cx="13951" cy="1194572"/>
          </a:xfrm>
          <a:prstGeom prst="line">
            <a:avLst/>
          </a:prstGeom>
          <a:ln w="57150"/>
        </p:spPr>
        <p:style>
          <a:lnRef idx="2">
            <a:schemeClr val="dk1"/>
          </a:lnRef>
          <a:fillRef idx="0">
            <a:schemeClr val="dk1"/>
          </a:fillRef>
          <a:effectRef idx="1">
            <a:schemeClr val="dk1"/>
          </a:effectRef>
          <a:fontRef idx="minor">
            <a:schemeClr val="tx1"/>
          </a:fontRef>
        </p:style>
      </p:cxnSp>
      <p:cxnSp>
        <p:nvCxnSpPr>
          <p:cNvPr id="29" name="Conector recto 28"/>
          <p:cNvCxnSpPr/>
          <p:nvPr/>
        </p:nvCxnSpPr>
        <p:spPr>
          <a:xfrm flipV="1">
            <a:off x="2651440" y="1990051"/>
            <a:ext cx="169572" cy="144471"/>
          </a:xfrm>
          <a:prstGeom prst="line">
            <a:avLst/>
          </a:prstGeom>
          <a:ln w="19050"/>
        </p:spPr>
        <p:style>
          <a:lnRef idx="2">
            <a:schemeClr val="dk1"/>
          </a:lnRef>
          <a:fillRef idx="0">
            <a:schemeClr val="dk1"/>
          </a:fillRef>
          <a:effectRef idx="1">
            <a:schemeClr val="dk1"/>
          </a:effectRef>
          <a:fontRef idx="minor">
            <a:schemeClr val="tx1"/>
          </a:fontRef>
        </p:style>
      </p:cxnSp>
      <p:cxnSp>
        <p:nvCxnSpPr>
          <p:cNvPr id="30" name="Conector recto 29"/>
          <p:cNvCxnSpPr/>
          <p:nvPr/>
        </p:nvCxnSpPr>
        <p:spPr>
          <a:xfrm flipV="1">
            <a:off x="2821012" y="1988337"/>
            <a:ext cx="169572" cy="144471"/>
          </a:xfrm>
          <a:prstGeom prst="line">
            <a:avLst/>
          </a:prstGeom>
          <a:ln w="19050"/>
        </p:spPr>
        <p:style>
          <a:lnRef idx="2">
            <a:schemeClr val="dk1"/>
          </a:lnRef>
          <a:fillRef idx="0">
            <a:schemeClr val="dk1"/>
          </a:fillRef>
          <a:effectRef idx="1">
            <a:schemeClr val="dk1"/>
          </a:effectRef>
          <a:fontRef idx="minor">
            <a:schemeClr val="tx1"/>
          </a:fontRef>
        </p:style>
      </p:cxnSp>
      <p:cxnSp>
        <p:nvCxnSpPr>
          <p:cNvPr id="31" name="Conector recto 30"/>
          <p:cNvCxnSpPr/>
          <p:nvPr/>
        </p:nvCxnSpPr>
        <p:spPr>
          <a:xfrm flipV="1">
            <a:off x="3058198" y="1996036"/>
            <a:ext cx="169572" cy="144471"/>
          </a:xfrm>
          <a:prstGeom prst="line">
            <a:avLst/>
          </a:prstGeom>
          <a:ln w="19050"/>
        </p:spPr>
        <p:style>
          <a:lnRef idx="2">
            <a:schemeClr val="dk1"/>
          </a:lnRef>
          <a:fillRef idx="0">
            <a:schemeClr val="dk1"/>
          </a:fillRef>
          <a:effectRef idx="1">
            <a:schemeClr val="dk1"/>
          </a:effectRef>
          <a:fontRef idx="minor">
            <a:schemeClr val="tx1"/>
          </a:fontRef>
        </p:style>
      </p:cxnSp>
      <p:cxnSp>
        <p:nvCxnSpPr>
          <p:cNvPr id="34" name="Conector recto 33"/>
          <p:cNvCxnSpPr/>
          <p:nvPr/>
        </p:nvCxnSpPr>
        <p:spPr>
          <a:xfrm>
            <a:off x="2508162" y="3752740"/>
            <a:ext cx="669702" cy="0"/>
          </a:xfrm>
          <a:prstGeom prst="line">
            <a:avLst/>
          </a:prstGeom>
          <a:ln w="19050"/>
        </p:spPr>
        <p:style>
          <a:lnRef idx="2">
            <a:schemeClr val="dk1"/>
          </a:lnRef>
          <a:fillRef idx="0">
            <a:schemeClr val="dk1"/>
          </a:fillRef>
          <a:effectRef idx="1">
            <a:schemeClr val="dk1"/>
          </a:effectRef>
          <a:fontRef idx="minor">
            <a:schemeClr val="tx1"/>
          </a:fontRef>
        </p:style>
      </p:cxnSp>
      <p:cxnSp>
        <p:nvCxnSpPr>
          <p:cNvPr id="35" name="Conector recto 34"/>
          <p:cNvCxnSpPr/>
          <p:nvPr/>
        </p:nvCxnSpPr>
        <p:spPr>
          <a:xfrm flipV="1">
            <a:off x="2496356" y="3426986"/>
            <a:ext cx="0" cy="325754"/>
          </a:xfrm>
          <a:prstGeom prst="line">
            <a:avLst/>
          </a:prstGeom>
          <a:ln w="19050"/>
        </p:spPr>
        <p:style>
          <a:lnRef idx="2">
            <a:schemeClr val="dk1"/>
          </a:lnRef>
          <a:fillRef idx="0">
            <a:schemeClr val="dk1"/>
          </a:fillRef>
          <a:effectRef idx="1">
            <a:schemeClr val="dk1"/>
          </a:effectRef>
          <a:fontRef idx="minor">
            <a:schemeClr val="tx1"/>
          </a:fontRef>
        </p:style>
      </p:cxnSp>
      <p:cxnSp>
        <p:nvCxnSpPr>
          <p:cNvPr id="38" name="Conector recto 37"/>
          <p:cNvCxnSpPr/>
          <p:nvPr/>
        </p:nvCxnSpPr>
        <p:spPr>
          <a:xfrm flipV="1">
            <a:off x="3166058" y="3426986"/>
            <a:ext cx="0" cy="325754"/>
          </a:xfrm>
          <a:prstGeom prst="line">
            <a:avLst/>
          </a:prstGeom>
          <a:ln w="19050"/>
        </p:spPr>
        <p:style>
          <a:lnRef idx="2">
            <a:schemeClr val="dk1"/>
          </a:lnRef>
          <a:fillRef idx="0">
            <a:schemeClr val="dk1"/>
          </a:fillRef>
          <a:effectRef idx="1">
            <a:schemeClr val="dk1"/>
          </a:effectRef>
          <a:fontRef idx="minor">
            <a:schemeClr val="tx1"/>
          </a:fontRef>
        </p:style>
      </p:cxnSp>
      <mc:AlternateContent xmlns:mc="http://schemas.openxmlformats.org/markup-compatibility/2006" xmlns:a14="http://schemas.microsoft.com/office/drawing/2010/main">
        <mc:Choice Requires="a14">
          <p:sp>
            <p:nvSpPr>
              <p:cNvPr id="39" name="Rectángulo 38"/>
              <p:cNvSpPr/>
              <p:nvPr/>
            </p:nvSpPr>
            <p:spPr>
              <a:xfrm>
                <a:off x="2905798" y="3015945"/>
                <a:ext cx="51482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PE" i="1">
                          <a:latin typeface="Cambria Math" panose="02040503050406030204" pitchFamily="18" charset="0"/>
                          <a:ea typeface="Cambria Math" panose="02040503050406030204" pitchFamily="18" charset="0"/>
                        </a:rPr>
                        <m:t>∆</m:t>
                      </m:r>
                      <m:r>
                        <a:rPr lang="es-PE" i="1">
                          <a:latin typeface="Cambria Math" panose="02040503050406030204" pitchFamily="18" charset="0"/>
                          <a:ea typeface="Cambria Math" panose="02040503050406030204" pitchFamily="18" charset="0"/>
                        </a:rPr>
                        <m:t>𝐿</m:t>
                      </m:r>
                    </m:oMath>
                  </m:oMathPara>
                </a14:m>
                <a:endParaRPr lang="es-ES" dirty="0"/>
              </a:p>
            </p:txBody>
          </p:sp>
        </mc:Choice>
        <mc:Fallback xmlns="">
          <p:sp>
            <p:nvSpPr>
              <p:cNvPr id="39" name="Rectángulo 38"/>
              <p:cNvSpPr>
                <a:spLocks noRot="1" noChangeAspect="1" noMove="1" noResize="1" noEditPoints="1" noAdjustHandles="1" noChangeArrowheads="1" noChangeShapeType="1" noTextEdit="1"/>
              </p:cNvSpPr>
              <p:nvPr/>
            </p:nvSpPr>
            <p:spPr>
              <a:xfrm>
                <a:off x="2905798" y="3015945"/>
                <a:ext cx="514820" cy="369332"/>
              </a:xfrm>
              <a:prstGeom prst="rect">
                <a:avLst/>
              </a:prstGeom>
              <a:blipFill>
                <a:blip r:embed="rId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0" name="Rectángulo 39"/>
              <p:cNvSpPr/>
              <p:nvPr/>
            </p:nvSpPr>
            <p:spPr>
              <a:xfrm>
                <a:off x="1213517" y="2342830"/>
                <a:ext cx="479555"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PE" i="1">
                              <a:latin typeface="Cambria Math" panose="02040503050406030204" pitchFamily="18" charset="0"/>
                            </a:rPr>
                          </m:ctrlPr>
                        </m:sSubPr>
                        <m:e>
                          <m:r>
                            <a:rPr lang="es-PE" i="1">
                              <a:latin typeface="Cambria Math" panose="02040503050406030204" pitchFamily="18" charset="0"/>
                            </a:rPr>
                            <m:t>𝐿</m:t>
                          </m:r>
                        </m:e>
                        <m:sub>
                          <m:r>
                            <a:rPr lang="es-PE" i="1">
                              <a:latin typeface="Cambria Math" panose="02040503050406030204" pitchFamily="18" charset="0"/>
                            </a:rPr>
                            <m:t>0</m:t>
                          </m:r>
                        </m:sub>
                      </m:sSub>
                    </m:oMath>
                  </m:oMathPara>
                </a14:m>
                <a:endParaRPr lang="es-ES" dirty="0"/>
              </a:p>
            </p:txBody>
          </p:sp>
        </mc:Choice>
        <mc:Fallback xmlns="">
          <p:sp>
            <p:nvSpPr>
              <p:cNvPr id="40" name="Rectángulo 39"/>
              <p:cNvSpPr>
                <a:spLocks noRot="1" noChangeAspect="1" noMove="1" noResize="1" noEditPoints="1" noAdjustHandles="1" noChangeArrowheads="1" noChangeShapeType="1" noTextEdit="1"/>
              </p:cNvSpPr>
              <p:nvPr/>
            </p:nvSpPr>
            <p:spPr>
              <a:xfrm>
                <a:off x="1213517" y="2342830"/>
                <a:ext cx="479555" cy="369332"/>
              </a:xfrm>
              <a:prstGeom prst="rect">
                <a:avLst/>
              </a:prstGeom>
              <a:blipFill>
                <a:blip r:embed="rId5"/>
                <a:stretch>
                  <a:fillRect b="-1639"/>
                </a:stretch>
              </a:blipFill>
            </p:spPr>
            <p:txBody>
              <a:bodyPr/>
              <a:lstStyle/>
              <a:p>
                <a:r>
                  <a:rPr lang="es-ES">
                    <a:noFill/>
                  </a:rPr>
                  <a:t> </a:t>
                </a:r>
              </a:p>
            </p:txBody>
          </p:sp>
        </mc:Fallback>
      </mc:AlternateContent>
      <p:cxnSp>
        <p:nvCxnSpPr>
          <p:cNvPr id="42" name="Conector recto 41"/>
          <p:cNvCxnSpPr/>
          <p:nvPr/>
        </p:nvCxnSpPr>
        <p:spPr>
          <a:xfrm>
            <a:off x="1808408" y="2966885"/>
            <a:ext cx="1012604" cy="0"/>
          </a:xfrm>
          <a:prstGeom prst="line">
            <a:avLst/>
          </a:prstGeom>
          <a:ln w="9525" cap="flat" cmpd="sng" algn="ctr">
            <a:solidFill>
              <a:srgbClr val="FF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43" name="Rectángulo 42"/>
          <p:cNvSpPr/>
          <p:nvPr/>
        </p:nvSpPr>
        <p:spPr>
          <a:xfrm>
            <a:off x="1813192" y="4131036"/>
            <a:ext cx="941283" cy="369332"/>
          </a:xfrm>
          <a:prstGeom prst="rect">
            <a:avLst/>
          </a:prstGeom>
        </p:spPr>
        <p:txBody>
          <a:bodyPr wrap="none">
            <a:spAutoFit/>
          </a:bodyPr>
          <a:lstStyle/>
          <a:p>
            <a:pPr algn="just"/>
            <a:r>
              <a:rPr lang="es-PE" b="1" u="sng" dirty="0" smtClean="0"/>
              <a:t>DATOS</a:t>
            </a:r>
            <a:endParaRPr lang="es-PE" b="1" u="sng" dirty="0"/>
          </a:p>
        </p:txBody>
      </p:sp>
      <mc:AlternateContent xmlns:mc="http://schemas.openxmlformats.org/markup-compatibility/2006" xmlns:a14="http://schemas.microsoft.com/office/drawing/2010/main">
        <mc:Choice Requires="a14">
          <p:sp>
            <p:nvSpPr>
              <p:cNvPr id="44" name="Rectángulo 43"/>
              <p:cNvSpPr/>
              <p:nvPr/>
            </p:nvSpPr>
            <p:spPr>
              <a:xfrm>
                <a:off x="1669757" y="4944008"/>
                <a:ext cx="1151256" cy="338554"/>
              </a:xfrm>
              <a:prstGeom prst="rect">
                <a:avLst/>
              </a:prstGeom>
            </p:spPr>
            <p:txBody>
              <a:bodyPr wrap="square">
                <a:spAutoFit/>
              </a:bodyPr>
              <a:lstStyle/>
              <a:p>
                <a14:m>
                  <m:oMath xmlns:m="http://schemas.openxmlformats.org/officeDocument/2006/math">
                    <m:sSub>
                      <m:sSubPr>
                        <m:ctrlPr>
                          <a:rPr lang="es-PE" sz="1600" i="1">
                            <a:latin typeface="Cambria Math" panose="02040503050406030204" pitchFamily="18" charset="0"/>
                          </a:rPr>
                        </m:ctrlPr>
                      </m:sSubPr>
                      <m:e>
                        <m:r>
                          <a:rPr lang="es-PE" sz="1600" i="1">
                            <a:latin typeface="Cambria Math" panose="02040503050406030204" pitchFamily="18" charset="0"/>
                          </a:rPr>
                          <m:t>𝐿</m:t>
                        </m:r>
                      </m:e>
                      <m:sub>
                        <m:r>
                          <a:rPr lang="es-PE" sz="1600" i="1">
                            <a:latin typeface="Cambria Math" panose="02040503050406030204" pitchFamily="18" charset="0"/>
                          </a:rPr>
                          <m:t>0</m:t>
                        </m:r>
                      </m:sub>
                    </m:sSub>
                    <m:r>
                      <a:rPr lang="es-PE" sz="1600" i="1">
                        <a:latin typeface="Cambria Math" panose="02040503050406030204" pitchFamily="18" charset="0"/>
                      </a:rPr>
                      <m:t>=</m:t>
                    </m:r>
                  </m:oMath>
                </a14:m>
                <a:r>
                  <a:rPr lang="es-PE" sz="1600" dirty="0" smtClean="0"/>
                  <a:t> 1m</a:t>
                </a:r>
                <a:endParaRPr lang="es-PE" sz="1600" dirty="0"/>
              </a:p>
            </p:txBody>
          </p:sp>
        </mc:Choice>
        <mc:Fallback xmlns="">
          <p:sp>
            <p:nvSpPr>
              <p:cNvPr id="44" name="Rectángulo 43"/>
              <p:cNvSpPr>
                <a:spLocks noRot="1" noChangeAspect="1" noMove="1" noResize="1" noEditPoints="1" noAdjustHandles="1" noChangeArrowheads="1" noChangeShapeType="1" noTextEdit="1"/>
              </p:cNvSpPr>
              <p:nvPr/>
            </p:nvSpPr>
            <p:spPr>
              <a:xfrm>
                <a:off x="1669757" y="4944008"/>
                <a:ext cx="1151256" cy="338554"/>
              </a:xfrm>
              <a:prstGeom prst="rect">
                <a:avLst/>
              </a:prstGeom>
              <a:blipFill>
                <a:blip r:embed="rId6"/>
                <a:stretch>
                  <a:fillRect t="-5357" b="-21429"/>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5" name="Rectángulo 44"/>
              <p:cNvSpPr/>
              <p:nvPr/>
            </p:nvSpPr>
            <p:spPr>
              <a:xfrm>
                <a:off x="1668152" y="5387648"/>
                <a:ext cx="1752466" cy="338554"/>
              </a:xfrm>
              <a:prstGeom prst="rect">
                <a:avLst/>
              </a:prstGeom>
            </p:spPr>
            <p:txBody>
              <a:bodyPr wrap="square">
                <a:spAutoFit/>
              </a:bodyPr>
              <a:lstStyle/>
              <a:p>
                <a:r>
                  <a:rPr lang="es-PE" sz="1600" dirty="0" smtClean="0"/>
                  <a:t>r</a:t>
                </a:r>
                <a14:m>
                  <m:oMath xmlns:m="http://schemas.openxmlformats.org/officeDocument/2006/math">
                    <m:r>
                      <a:rPr lang="es-PE" sz="1600" i="1">
                        <a:latin typeface="Cambria Math" panose="02040503050406030204" pitchFamily="18" charset="0"/>
                      </a:rPr>
                      <m:t>=</m:t>
                    </m:r>
                  </m:oMath>
                </a14:m>
                <a:r>
                  <a:rPr lang="es-PE" sz="1600" dirty="0" smtClean="0"/>
                  <a:t> 1mm= 10</a:t>
                </a:r>
                <a:r>
                  <a:rPr lang="es-PE" sz="1600" baseline="30000" dirty="0" smtClean="0"/>
                  <a:t>-3</a:t>
                </a:r>
                <a:r>
                  <a:rPr lang="es-PE" sz="1600" dirty="0" smtClean="0"/>
                  <a:t>m</a:t>
                </a:r>
                <a:endParaRPr lang="es-PE" sz="1600" dirty="0"/>
              </a:p>
            </p:txBody>
          </p:sp>
        </mc:Choice>
        <mc:Fallback xmlns="">
          <p:sp>
            <p:nvSpPr>
              <p:cNvPr id="45" name="Rectángulo 44"/>
              <p:cNvSpPr>
                <a:spLocks noRot="1" noChangeAspect="1" noMove="1" noResize="1" noEditPoints="1" noAdjustHandles="1" noChangeArrowheads="1" noChangeShapeType="1" noTextEdit="1"/>
              </p:cNvSpPr>
              <p:nvPr/>
            </p:nvSpPr>
            <p:spPr>
              <a:xfrm>
                <a:off x="1668152" y="5387648"/>
                <a:ext cx="1752466" cy="338554"/>
              </a:xfrm>
              <a:prstGeom prst="rect">
                <a:avLst/>
              </a:prstGeom>
              <a:blipFill>
                <a:blip r:embed="rId7"/>
                <a:stretch>
                  <a:fillRect l="-2091" t="-5455" b="-23636"/>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6" name="Rectángulo 45"/>
              <p:cNvSpPr/>
              <p:nvPr/>
            </p:nvSpPr>
            <p:spPr>
              <a:xfrm>
                <a:off x="1719328" y="5755111"/>
                <a:ext cx="1458535" cy="338554"/>
              </a:xfrm>
              <a:prstGeom prst="rect">
                <a:avLst/>
              </a:prstGeom>
            </p:spPr>
            <p:txBody>
              <a:bodyPr wrap="square">
                <a:spAutoFit/>
              </a:bodyPr>
              <a:lstStyle/>
              <a:p>
                <a14:m>
                  <m:oMath xmlns:m="http://schemas.openxmlformats.org/officeDocument/2006/math">
                    <m:r>
                      <a:rPr lang="es-PE" sz="1600" b="0" i="1" smtClean="0">
                        <a:latin typeface="Cambria Math" panose="02040503050406030204" pitchFamily="18" charset="0"/>
                      </a:rPr>
                      <m:t>𝑤</m:t>
                    </m:r>
                    <m:r>
                      <a:rPr lang="es-PE" sz="1600" i="1">
                        <a:latin typeface="Cambria Math" panose="02040503050406030204" pitchFamily="18" charset="0"/>
                      </a:rPr>
                      <m:t>=</m:t>
                    </m:r>
                  </m:oMath>
                </a14:m>
                <a:r>
                  <a:rPr lang="es-PE" sz="1600" dirty="0" smtClean="0"/>
                  <a:t> 100 </a:t>
                </a:r>
                <a:r>
                  <a:rPr lang="es-PE" sz="1600" dirty="0" err="1" smtClean="0"/>
                  <a:t>Kgf</a:t>
                </a:r>
                <a:endParaRPr lang="es-PE" sz="1600" dirty="0"/>
              </a:p>
            </p:txBody>
          </p:sp>
        </mc:Choice>
        <mc:Fallback xmlns="">
          <p:sp>
            <p:nvSpPr>
              <p:cNvPr id="46" name="Rectángulo 45"/>
              <p:cNvSpPr>
                <a:spLocks noRot="1" noChangeAspect="1" noMove="1" noResize="1" noEditPoints="1" noAdjustHandles="1" noChangeArrowheads="1" noChangeShapeType="1" noTextEdit="1"/>
              </p:cNvSpPr>
              <p:nvPr/>
            </p:nvSpPr>
            <p:spPr>
              <a:xfrm>
                <a:off x="1719328" y="5755111"/>
                <a:ext cx="1458535" cy="338554"/>
              </a:xfrm>
              <a:prstGeom prst="rect">
                <a:avLst/>
              </a:prstGeom>
              <a:blipFill>
                <a:blip r:embed="rId8"/>
                <a:stretch>
                  <a:fillRect t="-5357" b="-21429"/>
                </a:stretch>
              </a:blipFill>
            </p:spPr>
            <p:txBody>
              <a:bodyPr/>
              <a:lstStyle/>
              <a:p>
                <a:r>
                  <a:rPr lang="es-ES">
                    <a:noFill/>
                  </a:rPr>
                  <a:t> </a:t>
                </a:r>
              </a:p>
            </p:txBody>
          </p:sp>
        </mc:Fallback>
      </mc:AlternateContent>
      <p:sp>
        <p:nvSpPr>
          <p:cNvPr id="47" name="Rectángulo 46"/>
          <p:cNvSpPr/>
          <p:nvPr/>
        </p:nvSpPr>
        <p:spPr>
          <a:xfrm>
            <a:off x="1688900" y="6177204"/>
            <a:ext cx="2541080" cy="338554"/>
          </a:xfrm>
          <a:prstGeom prst="rect">
            <a:avLst/>
          </a:prstGeom>
        </p:spPr>
        <p:txBody>
          <a:bodyPr wrap="none">
            <a:spAutoFit/>
          </a:bodyPr>
          <a:lstStyle/>
          <a:p>
            <a:r>
              <a:rPr lang="es-PE" sz="1600" dirty="0" err="1" smtClean="0"/>
              <a:t>E</a:t>
            </a:r>
            <a:r>
              <a:rPr lang="es-PE" sz="1600" baseline="-25000" dirty="0" err="1" smtClean="0"/>
              <a:t>acero</a:t>
            </a:r>
            <a:r>
              <a:rPr lang="es-PE" sz="1600" dirty="0"/>
              <a:t>= 21.6 x 10 </a:t>
            </a:r>
            <a:r>
              <a:rPr lang="es-PE" sz="1600" baseline="30000" dirty="0"/>
              <a:t>10</a:t>
            </a:r>
            <a:r>
              <a:rPr lang="es-PE" sz="1600" dirty="0"/>
              <a:t> N/ m</a:t>
            </a:r>
            <a:r>
              <a:rPr lang="es-PE" sz="1600" baseline="30000" dirty="0"/>
              <a:t>2</a:t>
            </a:r>
            <a:endParaRPr lang="es-ES" sz="1600" dirty="0"/>
          </a:p>
        </p:txBody>
      </p:sp>
      <mc:AlternateContent xmlns:mc="http://schemas.openxmlformats.org/markup-compatibility/2006" xmlns:a14="http://schemas.microsoft.com/office/drawing/2010/main">
        <mc:Choice Requires="a14">
          <p:sp>
            <p:nvSpPr>
              <p:cNvPr id="48" name="Rectángulo 47"/>
              <p:cNvSpPr/>
              <p:nvPr/>
            </p:nvSpPr>
            <p:spPr>
              <a:xfrm>
                <a:off x="6459758" y="2712162"/>
                <a:ext cx="3405460" cy="540661"/>
              </a:xfrm>
              <a:prstGeom prst="rect">
                <a:avLst/>
              </a:prstGeom>
            </p:spPr>
            <p:txBody>
              <a:bodyPr wrap="square">
                <a:spAutoFit/>
              </a:bodyPr>
              <a:lstStyle/>
              <a:p>
                <a14:m>
                  <m:oMath xmlns:m="http://schemas.openxmlformats.org/officeDocument/2006/math">
                    <m:r>
                      <a:rPr lang="es-PE" i="1" smtClean="0">
                        <a:latin typeface="Cambria Math" panose="02040503050406030204" pitchFamily="18" charset="0"/>
                        <a:ea typeface="Cambria Math" panose="02040503050406030204" pitchFamily="18" charset="0"/>
                      </a:rPr>
                      <m:t>∆</m:t>
                    </m:r>
                    <m:r>
                      <a:rPr lang="es-PE" i="1" smtClean="0">
                        <a:latin typeface="Cambria Math" panose="02040503050406030204" pitchFamily="18" charset="0"/>
                        <a:ea typeface="Cambria Math" panose="02040503050406030204" pitchFamily="18" charset="0"/>
                      </a:rPr>
                      <m:t>𝐿</m:t>
                    </m:r>
                    <m:r>
                      <a:rPr lang="es-PE" i="1" smtClean="0">
                        <a:latin typeface="Cambria Math" panose="02040503050406030204" pitchFamily="18" charset="0"/>
                        <a:ea typeface="Cambria Math" panose="02040503050406030204" pitchFamily="18" charset="0"/>
                      </a:rPr>
                      <m:t> </m:t>
                    </m:r>
                    <m:r>
                      <a:rPr lang="es-PE" i="0">
                        <a:latin typeface="Cambria Math" panose="02040503050406030204" pitchFamily="18" charset="0"/>
                      </a:rPr>
                      <m:t>=</m:t>
                    </m:r>
                    <m:f>
                      <m:fPr>
                        <m:ctrlPr>
                          <a:rPr lang="es-PE" i="1">
                            <a:latin typeface="Cambria Math" panose="02040503050406030204" pitchFamily="18" charset="0"/>
                          </a:rPr>
                        </m:ctrlPr>
                      </m:fPr>
                      <m:num>
                        <m:r>
                          <a:rPr lang="es-PE" i="1">
                            <a:latin typeface="Cambria Math" panose="02040503050406030204" pitchFamily="18" charset="0"/>
                          </a:rPr>
                          <m:t>𝐹</m:t>
                        </m:r>
                        <m:sSub>
                          <m:sSubPr>
                            <m:ctrlPr>
                              <a:rPr lang="es-PE" i="1">
                                <a:latin typeface="Cambria Math" panose="02040503050406030204" pitchFamily="18" charset="0"/>
                              </a:rPr>
                            </m:ctrlPr>
                          </m:sSubPr>
                          <m:e>
                            <m:r>
                              <a:rPr lang="es-PE" i="1">
                                <a:latin typeface="Cambria Math" panose="02040503050406030204" pitchFamily="18" charset="0"/>
                              </a:rPr>
                              <m:t>𝐿</m:t>
                            </m:r>
                          </m:e>
                          <m:sub>
                            <m:r>
                              <a:rPr lang="es-PE" i="1">
                                <a:latin typeface="Cambria Math" panose="02040503050406030204" pitchFamily="18" charset="0"/>
                              </a:rPr>
                              <m:t>0</m:t>
                            </m:r>
                          </m:sub>
                        </m:sSub>
                      </m:num>
                      <m:den>
                        <m:r>
                          <a:rPr lang="es-PE" i="1">
                            <a:latin typeface="Cambria Math" panose="02040503050406030204" pitchFamily="18" charset="0"/>
                          </a:rPr>
                          <m:t>𝐸𝐴</m:t>
                        </m:r>
                      </m:den>
                    </m:f>
                  </m:oMath>
                </a14:m>
                <a:r>
                  <a:rPr lang="es-PE" dirty="0" smtClean="0"/>
                  <a:t> =</a:t>
                </a:r>
                <a14:m>
                  <m:oMath xmlns:m="http://schemas.openxmlformats.org/officeDocument/2006/math">
                    <m:f>
                      <m:fPr>
                        <m:ctrlPr>
                          <a:rPr lang="es-PE" i="1">
                            <a:latin typeface="Cambria Math" panose="02040503050406030204" pitchFamily="18" charset="0"/>
                          </a:rPr>
                        </m:ctrlPr>
                      </m:fPr>
                      <m:num>
                        <m:d>
                          <m:dPr>
                            <m:ctrlPr>
                              <a:rPr lang="es-PE" b="0" i="1" smtClean="0">
                                <a:latin typeface="Cambria Math" panose="02040503050406030204" pitchFamily="18" charset="0"/>
                              </a:rPr>
                            </m:ctrlPr>
                          </m:dPr>
                          <m:e>
                            <m:r>
                              <a:rPr lang="es-PE" b="0" i="1" smtClean="0">
                                <a:latin typeface="Cambria Math" panose="02040503050406030204" pitchFamily="18" charset="0"/>
                              </a:rPr>
                              <m:t>100</m:t>
                            </m:r>
                            <m:r>
                              <a:rPr lang="es-PE" b="0" i="1" smtClean="0">
                                <a:latin typeface="Cambria Math" panose="02040503050406030204" pitchFamily="18" charset="0"/>
                              </a:rPr>
                              <m:t>𝑥</m:t>
                            </m:r>
                            <m:r>
                              <a:rPr lang="es-PE" b="0" i="1" smtClean="0">
                                <a:latin typeface="Cambria Math" panose="02040503050406030204" pitchFamily="18" charset="0"/>
                              </a:rPr>
                              <m:t> 9.8</m:t>
                            </m:r>
                          </m:e>
                        </m:d>
                        <m:r>
                          <a:rPr lang="es-PE" b="0" i="1" smtClean="0">
                            <a:latin typeface="Cambria Math" panose="02040503050406030204" pitchFamily="18" charset="0"/>
                          </a:rPr>
                          <m:t>( 1)</m:t>
                        </m:r>
                      </m:num>
                      <m:den>
                        <m:d>
                          <m:dPr>
                            <m:ctrlPr>
                              <a:rPr lang="es-PE" b="0" i="1" smtClean="0">
                                <a:latin typeface="Cambria Math" panose="02040503050406030204" pitchFamily="18" charset="0"/>
                              </a:rPr>
                            </m:ctrlPr>
                          </m:dPr>
                          <m:e>
                            <m:r>
                              <a:rPr lang="es-PE" b="0" i="1" smtClean="0">
                                <a:latin typeface="Cambria Math" panose="02040503050406030204" pitchFamily="18" charset="0"/>
                              </a:rPr>
                              <m:t>21.6</m:t>
                            </m:r>
                            <m:r>
                              <a:rPr lang="es-PE" b="0" i="1" smtClean="0">
                                <a:latin typeface="Cambria Math" panose="02040503050406030204" pitchFamily="18" charset="0"/>
                              </a:rPr>
                              <m:t>𝑥</m:t>
                            </m:r>
                            <m:r>
                              <a:rPr lang="es-PE" b="0" i="1" smtClean="0">
                                <a:latin typeface="Cambria Math" panose="02040503050406030204" pitchFamily="18" charset="0"/>
                              </a:rPr>
                              <m:t>1010</m:t>
                            </m:r>
                          </m:e>
                        </m:d>
                        <m:r>
                          <a:rPr lang="es-PE" b="0" i="1" smtClean="0">
                            <a:latin typeface="Cambria Math" panose="02040503050406030204" pitchFamily="18" charset="0"/>
                          </a:rPr>
                          <m:t>( 3.14</m:t>
                        </m:r>
                        <m:r>
                          <a:rPr lang="es-PE" b="0" i="1" smtClean="0">
                            <a:latin typeface="Cambria Math" panose="02040503050406030204" pitchFamily="18" charset="0"/>
                          </a:rPr>
                          <m:t>𝑥</m:t>
                        </m:r>
                        <m:r>
                          <a:rPr lang="es-PE" b="0" i="1" smtClean="0">
                            <a:latin typeface="Cambria Math" panose="02040503050406030204" pitchFamily="18" charset="0"/>
                          </a:rPr>
                          <m:t> 10−6)</m:t>
                        </m:r>
                      </m:den>
                    </m:f>
                  </m:oMath>
                </a14:m>
                <a:r>
                  <a:rPr lang="es-PE" dirty="0" smtClean="0"/>
                  <a:t> </a:t>
                </a:r>
                <a:endParaRPr lang="es-PE" dirty="0"/>
              </a:p>
            </p:txBody>
          </p:sp>
        </mc:Choice>
        <mc:Fallback xmlns="">
          <p:sp>
            <p:nvSpPr>
              <p:cNvPr id="48" name="Rectángulo 47"/>
              <p:cNvSpPr>
                <a:spLocks noRot="1" noChangeAspect="1" noMove="1" noResize="1" noEditPoints="1" noAdjustHandles="1" noChangeArrowheads="1" noChangeShapeType="1" noTextEdit="1"/>
              </p:cNvSpPr>
              <p:nvPr/>
            </p:nvSpPr>
            <p:spPr>
              <a:xfrm>
                <a:off x="6459758" y="2712162"/>
                <a:ext cx="3405460" cy="540661"/>
              </a:xfrm>
              <a:prstGeom prst="rect">
                <a:avLst/>
              </a:prstGeom>
              <a:blipFill>
                <a:blip r:embed="rId9"/>
                <a:stretch>
                  <a:fillRect b="-5618"/>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9" name="Rectángulo 48"/>
              <p:cNvSpPr/>
              <p:nvPr/>
            </p:nvSpPr>
            <p:spPr>
              <a:xfrm>
                <a:off x="6479028" y="3471772"/>
                <a:ext cx="2175575" cy="338554"/>
              </a:xfrm>
              <a:prstGeom prst="rect">
                <a:avLst/>
              </a:prstGeom>
            </p:spPr>
            <p:txBody>
              <a:bodyPr wrap="square">
                <a:spAutoFit/>
              </a:bodyPr>
              <a:lstStyle/>
              <a:p>
                <a14:m>
                  <m:oMath xmlns:m="http://schemas.openxmlformats.org/officeDocument/2006/math">
                    <m:r>
                      <a:rPr lang="es-PE" sz="1600" i="1" smtClean="0">
                        <a:latin typeface="Cambria Math" panose="02040503050406030204" pitchFamily="18" charset="0"/>
                        <a:ea typeface="Cambria Math" panose="02040503050406030204" pitchFamily="18" charset="0"/>
                      </a:rPr>
                      <m:t>∆</m:t>
                    </m:r>
                    <m:r>
                      <a:rPr lang="es-PE" sz="1600" i="1" smtClean="0">
                        <a:latin typeface="Cambria Math" panose="02040503050406030204" pitchFamily="18" charset="0"/>
                        <a:ea typeface="Cambria Math" panose="02040503050406030204" pitchFamily="18" charset="0"/>
                      </a:rPr>
                      <m:t>𝐿</m:t>
                    </m:r>
                    <m:r>
                      <a:rPr lang="es-PE" sz="1600" i="1" smtClean="0">
                        <a:latin typeface="Cambria Math" panose="02040503050406030204" pitchFamily="18" charset="0"/>
                        <a:ea typeface="Cambria Math" panose="02040503050406030204" pitchFamily="18" charset="0"/>
                      </a:rPr>
                      <m:t> </m:t>
                    </m:r>
                    <m:r>
                      <a:rPr lang="es-PE" sz="1600" i="0">
                        <a:latin typeface="Cambria Math" panose="02040503050406030204" pitchFamily="18" charset="0"/>
                      </a:rPr>
                      <m:t>=</m:t>
                    </m:r>
                    <m:r>
                      <a:rPr lang="es-PE" sz="1600" i="1" smtClean="0">
                        <a:latin typeface="Cambria Math" panose="02040503050406030204" pitchFamily="18" charset="0"/>
                      </a:rPr>
                      <m:t>0</m:t>
                    </m:r>
                    <m:r>
                      <a:rPr lang="es-PE" sz="1600" b="0" i="1" smtClean="0">
                        <a:latin typeface="Cambria Math" panose="02040503050406030204" pitchFamily="18" charset="0"/>
                      </a:rPr>
                      <m:t>.144</m:t>
                    </m:r>
                    <m:r>
                      <a:rPr lang="es-PE" sz="1600" b="0" i="1" smtClean="0">
                        <a:latin typeface="Cambria Math" panose="02040503050406030204" pitchFamily="18" charset="0"/>
                      </a:rPr>
                      <m:t>𝑥</m:t>
                    </m:r>
                    <m:r>
                      <a:rPr lang="es-PE" sz="1600" b="0" i="1" smtClean="0">
                        <a:latin typeface="Cambria Math" panose="02040503050406030204" pitchFamily="18" charset="0"/>
                      </a:rPr>
                      <m:t>10−2 </m:t>
                    </m:r>
                    <m:r>
                      <a:rPr lang="es-PE" sz="1600" b="0" i="1" smtClean="0">
                        <a:latin typeface="Cambria Math" panose="02040503050406030204" pitchFamily="18" charset="0"/>
                      </a:rPr>
                      <m:t>𝑚</m:t>
                    </m:r>
                  </m:oMath>
                </a14:m>
                <a:r>
                  <a:rPr lang="es-PE" sz="1600" dirty="0" smtClean="0"/>
                  <a:t> </a:t>
                </a:r>
                <a:endParaRPr lang="es-PE" sz="1600" dirty="0"/>
              </a:p>
            </p:txBody>
          </p:sp>
        </mc:Choice>
        <mc:Fallback xmlns="">
          <p:sp>
            <p:nvSpPr>
              <p:cNvPr id="49" name="Rectángulo 48"/>
              <p:cNvSpPr>
                <a:spLocks noRot="1" noChangeAspect="1" noMove="1" noResize="1" noEditPoints="1" noAdjustHandles="1" noChangeArrowheads="1" noChangeShapeType="1" noTextEdit="1"/>
              </p:cNvSpPr>
              <p:nvPr/>
            </p:nvSpPr>
            <p:spPr>
              <a:xfrm>
                <a:off x="6479028" y="3471772"/>
                <a:ext cx="2175575" cy="338554"/>
              </a:xfrm>
              <a:prstGeom prst="rect">
                <a:avLst/>
              </a:prstGeom>
              <a:blipFill>
                <a:blip r:embed="rId10"/>
                <a:stretch>
                  <a:fillRect/>
                </a:stretch>
              </a:blipFill>
            </p:spPr>
            <p:txBody>
              <a:bodyPr/>
              <a:lstStyle/>
              <a:p>
                <a:r>
                  <a:rPr lang="es-ES">
                    <a:noFill/>
                  </a:rPr>
                  <a:t> </a:t>
                </a:r>
              </a:p>
            </p:txBody>
          </p:sp>
        </mc:Fallback>
      </mc:AlternateContent>
      <p:sp>
        <p:nvSpPr>
          <p:cNvPr id="50" name="Rectángulo 49"/>
          <p:cNvSpPr/>
          <p:nvPr/>
        </p:nvSpPr>
        <p:spPr>
          <a:xfrm>
            <a:off x="6118544" y="1399943"/>
            <a:ext cx="2635658" cy="369332"/>
          </a:xfrm>
          <a:prstGeom prst="rect">
            <a:avLst/>
          </a:prstGeom>
        </p:spPr>
        <p:txBody>
          <a:bodyPr wrap="none">
            <a:spAutoFit/>
          </a:bodyPr>
          <a:lstStyle/>
          <a:p>
            <a:pPr algn="just"/>
            <a:r>
              <a:rPr lang="es-PE" b="1" dirty="0" smtClean="0"/>
              <a:t>a) </a:t>
            </a:r>
            <a:r>
              <a:rPr lang="es-PE" u="sng" dirty="0" smtClean="0"/>
              <a:t>De la ley de Hooke</a:t>
            </a:r>
            <a:endParaRPr lang="es-PE" u="sng" dirty="0"/>
          </a:p>
        </p:txBody>
      </p:sp>
      <p:sp>
        <p:nvSpPr>
          <p:cNvPr id="51" name="Rectángulo 50"/>
          <p:cNvSpPr/>
          <p:nvPr/>
        </p:nvSpPr>
        <p:spPr>
          <a:xfrm>
            <a:off x="6250446" y="3908048"/>
            <a:ext cx="2013693" cy="369332"/>
          </a:xfrm>
          <a:prstGeom prst="rect">
            <a:avLst/>
          </a:prstGeom>
        </p:spPr>
        <p:txBody>
          <a:bodyPr wrap="none">
            <a:spAutoFit/>
          </a:bodyPr>
          <a:lstStyle/>
          <a:p>
            <a:pPr algn="just"/>
            <a:r>
              <a:rPr lang="es-PE" b="1" dirty="0"/>
              <a:t>b</a:t>
            </a:r>
            <a:r>
              <a:rPr lang="es-PE" b="1" dirty="0" smtClean="0"/>
              <a:t>) </a:t>
            </a:r>
            <a:r>
              <a:rPr lang="es-PE" u="sng" dirty="0" smtClean="0"/>
              <a:t>De la energia</a:t>
            </a:r>
            <a:endParaRPr lang="es-PE" u="sng" dirty="0"/>
          </a:p>
        </p:txBody>
      </p:sp>
      <mc:AlternateContent xmlns:mc="http://schemas.openxmlformats.org/markup-compatibility/2006" xmlns:a14="http://schemas.microsoft.com/office/drawing/2010/main">
        <mc:Choice Requires="a14">
          <p:sp>
            <p:nvSpPr>
              <p:cNvPr id="52" name="Rectángulo 51"/>
              <p:cNvSpPr/>
              <p:nvPr/>
            </p:nvSpPr>
            <p:spPr>
              <a:xfrm>
                <a:off x="6857424" y="5007069"/>
                <a:ext cx="4659674" cy="550985"/>
              </a:xfrm>
              <a:prstGeom prst="rect">
                <a:avLst/>
              </a:prstGeom>
              <a:solidFill>
                <a:schemeClr val="bg1"/>
              </a:solidFill>
            </p:spPr>
            <p:txBody>
              <a:bodyPr wrap="none">
                <a:spAutoFit/>
              </a:bodyPr>
              <a:lstStyle/>
              <a:p>
                <a:r>
                  <a:rPr lang="es-PE" sz="2000" dirty="0" smtClean="0"/>
                  <a:t>U</a:t>
                </a:r>
                <a14:m>
                  <m:oMath xmlns:m="http://schemas.openxmlformats.org/officeDocument/2006/math">
                    <m:r>
                      <a:rPr lang="es-PE" sz="2000" i="0">
                        <a:latin typeface="Cambria Math" panose="02040503050406030204" pitchFamily="18" charset="0"/>
                      </a:rPr>
                      <m:t>=</m:t>
                    </m:r>
                    <m:f>
                      <m:fPr>
                        <m:ctrlPr>
                          <a:rPr lang="es-PE" sz="2000" i="1">
                            <a:latin typeface="Cambria Math" panose="02040503050406030204" pitchFamily="18" charset="0"/>
                          </a:rPr>
                        </m:ctrlPr>
                      </m:fPr>
                      <m:num>
                        <m:r>
                          <a:rPr lang="es-PE" sz="2000">
                            <a:latin typeface="Cambria Math" panose="02040503050406030204" pitchFamily="18" charset="0"/>
                          </a:rPr>
                          <m:t>1</m:t>
                        </m:r>
                      </m:num>
                      <m:den>
                        <m:r>
                          <a:rPr lang="es-PE" sz="2000">
                            <a:latin typeface="Cambria Math" panose="02040503050406030204" pitchFamily="18" charset="0"/>
                          </a:rPr>
                          <m:t>2</m:t>
                        </m:r>
                      </m:den>
                    </m:f>
                    <m:f>
                      <m:fPr>
                        <m:ctrlPr>
                          <a:rPr lang="es-PE" sz="2000" i="1" smtClean="0">
                            <a:solidFill>
                              <a:schemeClr val="tx1"/>
                            </a:solidFill>
                            <a:latin typeface="Cambria Math" panose="02040503050406030204" pitchFamily="18" charset="0"/>
                          </a:rPr>
                        </m:ctrlPr>
                      </m:fPr>
                      <m:num>
                        <m:d>
                          <m:dPr>
                            <m:ctrlPr>
                              <a:rPr lang="es-PE" sz="2000" b="0" i="1" smtClean="0">
                                <a:solidFill>
                                  <a:schemeClr val="tx1"/>
                                </a:solidFill>
                                <a:latin typeface="Cambria Math" panose="02040503050406030204" pitchFamily="18" charset="0"/>
                              </a:rPr>
                            </m:ctrlPr>
                          </m:dPr>
                          <m:e>
                            <m:r>
                              <a:rPr lang="es-PE" sz="2000" b="0" i="1" smtClean="0">
                                <a:solidFill>
                                  <a:schemeClr val="tx1"/>
                                </a:solidFill>
                                <a:latin typeface="Cambria Math" panose="02040503050406030204" pitchFamily="18" charset="0"/>
                              </a:rPr>
                              <m:t>21.6</m:t>
                            </m:r>
                            <m:r>
                              <a:rPr lang="es-PE" sz="2000" b="0" i="1" smtClean="0">
                                <a:solidFill>
                                  <a:schemeClr val="tx1"/>
                                </a:solidFill>
                                <a:latin typeface="Cambria Math" panose="02040503050406030204" pitchFamily="18" charset="0"/>
                              </a:rPr>
                              <m:t>𝑥</m:t>
                            </m:r>
                            <m:r>
                              <a:rPr lang="es-PE" sz="2000" b="0" i="1" smtClean="0">
                                <a:solidFill>
                                  <a:schemeClr val="tx1"/>
                                </a:solidFill>
                                <a:latin typeface="Cambria Math" panose="02040503050406030204" pitchFamily="18" charset="0"/>
                              </a:rPr>
                              <m:t>1010</m:t>
                            </m:r>
                          </m:e>
                        </m:d>
                        <m:r>
                          <a:rPr lang="es-PE" sz="2000" b="0" i="1" smtClean="0">
                            <a:solidFill>
                              <a:schemeClr val="tx1"/>
                            </a:solidFill>
                            <a:latin typeface="Cambria Math" panose="02040503050406030204" pitchFamily="18" charset="0"/>
                          </a:rPr>
                          <m:t>( 3.14 </m:t>
                        </m:r>
                        <m:r>
                          <a:rPr lang="es-PE" sz="2000" b="0" i="1" smtClean="0">
                            <a:solidFill>
                              <a:schemeClr val="tx1"/>
                            </a:solidFill>
                            <a:latin typeface="Cambria Math" panose="02040503050406030204" pitchFamily="18" charset="0"/>
                          </a:rPr>
                          <m:t>𝑥</m:t>
                        </m:r>
                        <m:r>
                          <a:rPr lang="es-PE" sz="2000" b="0" i="1" smtClean="0">
                            <a:solidFill>
                              <a:schemeClr val="tx1"/>
                            </a:solidFill>
                            <a:latin typeface="Cambria Math" panose="02040503050406030204" pitchFamily="18" charset="0"/>
                          </a:rPr>
                          <m:t> 10−6)</m:t>
                        </m:r>
                      </m:num>
                      <m:den>
                        <m:r>
                          <a:rPr lang="es-PE" sz="2000" b="0" i="1" smtClean="0">
                            <a:solidFill>
                              <a:schemeClr val="tx1"/>
                            </a:solidFill>
                            <a:latin typeface="Cambria Math" panose="02040503050406030204" pitchFamily="18" charset="0"/>
                          </a:rPr>
                          <m:t>1</m:t>
                        </m:r>
                        <m:r>
                          <a:rPr lang="es-PE" sz="2000" b="0" i="1" smtClean="0">
                            <a:solidFill>
                              <a:schemeClr val="tx1"/>
                            </a:solidFill>
                            <a:latin typeface="Cambria Math" panose="02040503050406030204" pitchFamily="18" charset="0"/>
                          </a:rPr>
                          <m:t>𝑚</m:t>
                        </m:r>
                      </m:den>
                    </m:f>
                    <m:sSup>
                      <m:sSupPr>
                        <m:ctrlPr>
                          <a:rPr lang="es-PE" sz="2000" i="1">
                            <a:latin typeface="Cambria Math" panose="02040503050406030204" pitchFamily="18" charset="0"/>
                          </a:rPr>
                        </m:ctrlPr>
                      </m:sSupPr>
                      <m:e>
                        <m:r>
                          <a:rPr lang="es-PE" sz="2000" b="0" i="1" smtClean="0">
                            <a:latin typeface="Cambria Math" panose="02040503050406030204" pitchFamily="18" charset="0"/>
                          </a:rPr>
                          <m:t>(</m:t>
                        </m:r>
                        <m:r>
                          <a:rPr lang="es-PE" sz="2000" i="1">
                            <a:latin typeface="Cambria Math" panose="02040503050406030204" pitchFamily="18" charset="0"/>
                          </a:rPr>
                          <m:t>0.144</m:t>
                        </m:r>
                        <m:r>
                          <a:rPr lang="es-PE" sz="2000" i="1">
                            <a:latin typeface="Cambria Math" panose="02040503050406030204" pitchFamily="18" charset="0"/>
                          </a:rPr>
                          <m:t>𝑥</m:t>
                        </m:r>
                        <m:r>
                          <a:rPr lang="es-PE" sz="2000" i="1">
                            <a:latin typeface="Cambria Math" panose="02040503050406030204" pitchFamily="18" charset="0"/>
                          </a:rPr>
                          <m:t>10−2)</m:t>
                        </m:r>
                      </m:e>
                      <m:sup>
                        <m:r>
                          <a:rPr lang="es-PE" sz="2000">
                            <a:latin typeface="Cambria Math" panose="02040503050406030204" pitchFamily="18" charset="0"/>
                          </a:rPr>
                          <m:t>2</m:t>
                        </m:r>
                      </m:sup>
                    </m:sSup>
                  </m:oMath>
                </a14:m>
                <a:endParaRPr lang="es-PE" sz="2000" dirty="0"/>
              </a:p>
            </p:txBody>
          </p:sp>
        </mc:Choice>
        <mc:Fallback xmlns="">
          <p:sp>
            <p:nvSpPr>
              <p:cNvPr id="52" name="Rectángulo 51"/>
              <p:cNvSpPr>
                <a:spLocks noRot="1" noChangeAspect="1" noMove="1" noResize="1" noEditPoints="1" noAdjustHandles="1" noChangeArrowheads="1" noChangeShapeType="1" noTextEdit="1"/>
              </p:cNvSpPr>
              <p:nvPr/>
            </p:nvSpPr>
            <p:spPr>
              <a:xfrm>
                <a:off x="6857424" y="5007069"/>
                <a:ext cx="4659674" cy="550985"/>
              </a:xfrm>
              <a:prstGeom prst="rect">
                <a:avLst/>
              </a:prstGeom>
              <a:blipFill>
                <a:blip r:embed="rId11"/>
                <a:stretch>
                  <a:fillRect l="-1440" b="-4396"/>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3" name="Rectángulo 52"/>
              <p:cNvSpPr/>
              <p:nvPr/>
            </p:nvSpPr>
            <p:spPr>
              <a:xfrm>
                <a:off x="6957339" y="5829167"/>
                <a:ext cx="1992853" cy="400110"/>
              </a:xfrm>
              <a:prstGeom prst="rect">
                <a:avLst/>
              </a:prstGeom>
              <a:solidFill>
                <a:schemeClr val="accent2">
                  <a:lumMod val="20000"/>
                  <a:lumOff val="80000"/>
                </a:schemeClr>
              </a:solidFill>
            </p:spPr>
            <p:txBody>
              <a:bodyPr wrap="none">
                <a:spAutoFit/>
              </a:bodyPr>
              <a:lstStyle/>
              <a:p>
                <a:r>
                  <a:rPr lang="es-PE" sz="2000" dirty="0" smtClean="0"/>
                  <a:t>U</a:t>
                </a:r>
                <a14:m>
                  <m:oMath xmlns:m="http://schemas.openxmlformats.org/officeDocument/2006/math">
                    <m:r>
                      <a:rPr lang="es-PE" sz="2000" i="0">
                        <a:latin typeface="Cambria Math" panose="02040503050406030204" pitchFamily="18" charset="0"/>
                      </a:rPr>
                      <m:t>=</m:t>
                    </m:r>
                  </m:oMath>
                </a14:m>
                <a:r>
                  <a:rPr lang="es-PE" sz="2000" dirty="0" smtClean="0"/>
                  <a:t> 0.678 Joule</a:t>
                </a:r>
                <a:endParaRPr lang="es-PE" sz="2000" dirty="0"/>
              </a:p>
            </p:txBody>
          </p:sp>
        </mc:Choice>
        <mc:Fallback xmlns="">
          <p:sp>
            <p:nvSpPr>
              <p:cNvPr id="53" name="Rectángulo 52"/>
              <p:cNvSpPr>
                <a:spLocks noRot="1" noChangeAspect="1" noMove="1" noResize="1" noEditPoints="1" noAdjustHandles="1" noChangeArrowheads="1" noChangeShapeType="1" noTextEdit="1"/>
              </p:cNvSpPr>
              <p:nvPr/>
            </p:nvSpPr>
            <p:spPr>
              <a:xfrm>
                <a:off x="6957339" y="5829167"/>
                <a:ext cx="1992853" cy="400110"/>
              </a:xfrm>
              <a:prstGeom prst="rect">
                <a:avLst/>
              </a:prstGeom>
              <a:blipFill>
                <a:blip r:embed="rId12"/>
                <a:stretch>
                  <a:fillRect l="-3058" t="-7576" r="-2752" b="-25758"/>
                </a:stretch>
              </a:blipFill>
            </p:spPr>
            <p:txBody>
              <a:bodyPr/>
              <a:lstStyle/>
              <a:p>
                <a:r>
                  <a:rPr lang="es-ES">
                    <a:noFill/>
                  </a:rPr>
                  <a:t> </a:t>
                </a:r>
              </a:p>
            </p:txBody>
          </p:sp>
        </mc:Fallback>
      </mc:AlternateContent>
    </p:spTree>
    <p:extLst>
      <p:ext uri="{BB962C8B-B14F-4D97-AF65-F5344CB8AC3E}">
        <p14:creationId xmlns:p14="http://schemas.microsoft.com/office/powerpoint/2010/main" val="145752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par>
                                <p:cTn id="13" presetID="42" presetClass="entr" presetSubtype="0" fill="hold" grpId="0" nodeType="withEffect">
                                  <p:stCondLst>
                                    <p:cond delay="0"/>
                                  </p:stCondLst>
                                  <p:childTnLst>
                                    <p:set>
                                      <p:cBhvr>
                                        <p:cTn id="14" dur="1" fill="hold">
                                          <p:stCondLst>
                                            <p:cond delay="0"/>
                                          </p:stCondLst>
                                        </p:cTn>
                                        <p:tgtEl>
                                          <p:spTgt spid="44"/>
                                        </p:tgtEl>
                                        <p:attrNameLst>
                                          <p:attrName>style.visibility</p:attrName>
                                        </p:attrNameLst>
                                      </p:cBhvr>
                                      <p:to>
                                        <p:strVal val="visible"/>
                                      </p:to>
                                    </p:set>
                                    <p:animEffect transition="in" filter="fade">
                                      <p:cBhvr>
                                        <p:cTn id="15" dur="1000"/>
                                        <p:tgtEl>
                                          <p:spTgt spid="44"/>
                                        </p:tgtEl>
                                      </p:cBhvr>
                                    </p:animEffect>
                                    <p:anim calcmode="lin" valueType="num">
                                      <p:cBhvr>
                                        <p:cTn id="16" dur="1000" fill="hold"/>
                                        <p:tgtEl>
                                          <p:spTgt spid="44"/>
                                        </p:tgtEl>
                                        <p:attrNameLst>
                                          <p:attrName>ppt_x</p:attrName>
                                        </p:attrNameLst>
                                      </p:cBhvr>
                                      <p:tavLst>
                                        <p:tav tm="0">
                                          <p:val>
                                            <p:strVal val="#ppt_x"/>
                                          </p:val>
                                        </p:tav>
                                        <p:tav tm="100000">
                                          <p:val>
                                            <p:strVal val="#ppt_x"/>
                                          </p:val>
                                        </p:tav>
                                      </p:tavLst>
                                    </p:anim>
                                    <p:anim calcmode="lin" valueType="num">
                                      <p:cBhvr>
                                        <p:cTn id="17" dur="1000" fill="hold"/>
                                        <p:tgtEl>
                                          <p:spTgt spid="44"/>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45"/>
                                        </p:tgtEl>
                                        <p:attrNameLst>
                                          <p:attrName>style.visibility</p:attrName>
                                        </p:attrNameLst>
                                      </p:cBhvr>
                                      <p:to>
                                        <p:strVal val="visible"/>
                                      </p:to>
                                    </p:set>
                                    <p:animEffect transition="in" filter="fade">
                                      <p:cBhvr>
                                        <p:cTn id="20" dur="1000"/>
                                        <p:tgtEl>
                                          <p:spTgt spid="45"/>
                                        </p:tgtEl>
                                      </p:cBhvr>
                                    </p:animEffect>
                                    <p:anim calcmode="lin" valueType="num">
                                      <p:cBhvr>
                                        <p:cTn id="21" dur="1000" fill="hold"/>
                                        <p:tgtEl>
                                          <p:spTgt spid="45"/>
                                        </p:tgtEl>
                                        <p:attrNameLst>
                                          <p:attrName>ppt_x</p:attrName>
                                        </p:attrNameLst>
                                      </p:cBhvr>
                                      <p:tavLst>
                                        <p:tav tm="0">
                                          <p:val>
                                            <p:strVal val="#ppt_x"/>
                                          </p:val>
                                        </p:tav>
                                        <p:tav tm="100000">
                                          <p:val>
                                            <p:strVal val="#ppt_x"/>
                                          </p:val>
                                        </p:tav>
                                      </p:tavLst>
                                    </p:anim>
                                    <p:anim calcmode="lin" valueType="num">
                                      <p:cBhvr>
                                        <p:cTn id="22" dur="1000" fill="hold"/>
                                        <p:tgtEl>
                                          <p:spTgt spid="45"/>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46"/>
                                        </p:tgtEl>
                                        <p:attrNameLst>
                                          <p:attrName>style.visibility</p:attrName>
                                        </p:attrNameLst>
                                      </p:cBhvr>
                                      <p:to>
                                        <p:strVal val="visible"/>
                                      </p:to>
                                    </p:set>
                                    <p:animEffect transition="in" filter="fade">
                                      <p:cBhvr>
                                        <p:cTn id="25" dur="1000"/>
                                        <p:tgtEl>
                                          <p:spTgt spid="46"/>
                                        </p:tgtEl>
                                      </p:cBhvr>
                                    </p:animEffect>
                                    <p:anim calcmode="lin" valueType="num">
                                      <p:cBhvr>
                                        <p:cTn id="26" dur="1000" fill="hold"/>
                                        <p:tgtEl>
                                          <p:spTgt spid="46"/>
                                        </p:tgtEl>
                                        <p:attrNameLst>
                                          <p:attrName>ppt_x</p:attrName>
                                        </p:attrNameLst>
                                      </p:cBhvr>
                                      <p:tavLst>
                                        <p:tav tm="0">
                                          <p:val>
                                            <p:strVal val="#ppt_x"/>
                                          </p:val>
                                        </p:tav>
                                        <p:tav tm="100000">
                                          <p:val>
                                            <p:strVal val="#ppt_x"/>
                                          </p:val>
                                        </p:tav>
                                      </p:tavLst>
                                    </p:anim>
                                    <p:anim calcmode="lin" valueType="num">
                                      <p:cBhvr>
                                        <p:cTn id="27"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barn(inVertical)">
                                      <p:cBhvr>
                                        <p:cTn id="32" dur="5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49"/>
                                        </p:tgtEl>
                                        <p:attrNameLst>
                                          <p:attrName>style.visibility</p:attrName>
                                        </p:attrNameLst>
                                      </p:cBhvr>
                                      <p:to>
                                        <p:strVal val="visible"/>
                                      </p:to>
                                    </p:set>
                                    <p:animEffect transition="in" filter="barn(inVertical)">
                                      <p:cBhvr>
                                        <p:cTn id="37" dur="500"/>
                                        <p:tgtEl>
                                          <p:spTgt spid="49"/>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52"/>
                                        </p:tgtEl>
                                        <p:attrNameLst>
                                          <p:attrName>style.visibility</p:attrName>
                                        </p:attrNameLst>
                                      </p:cBhvr>
                                      <p:to>
                                        <p:strVal val="visible"/>
                                      </p:to>
                                    </p:set>
                                    <p:animEffect transition="in" filter="wipe(down)">
                                      <p:cBhvr>
                                        <p:cTn id="40" dur="500"/>
                                        <p:tgtEl>
                                          <p:spTgt spid="52"/>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53"/>
                                        </p:tgtEl>
                                        <p:attrNameLst>
                                          <p:attrName>style.visibility</p:attrName>
                                        </p:attrNameLst>
                                      </p:cBhvr>
                                      <p:to>
                                        <p:strVal val="visible"/>
                                      </p:to>
                                    </p:set>
                                    <p:animEffect transition="in" filter="wipe(down)">
                                      <p:cBhvr>
                                        <p:cTn id="43"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44" grpId="0"/>
      <p:bldP spid="45" grpId="0"/>
      <p:bldP spid="46" grpId="0"/>
      <p:bldP spid="48" grpId="0"/>
      <p:bldP spid="49" grpId="0"/>
      <p:bldP spid="52" grpId="0" animBg="1"/>
      <p:bldP spid="5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622739" y="272276"/>
            <a:ext cx="9916731" cy="923330"/>
          </a:xfrm>
          <a:prstGeom prst="rect">
            <a:avLst/>
          </a:prstGeom>
        </p:spPr>
        <p:txBody>
          <a:bodyPr wrap="square">
            <a:spAutoFit/>
          </a:bodyPr>
          <a:lstStyle/>
          <a:p>
            <a:r>
              <a:rPr lang="es-PE" dirty="0"/>
              <a:t>4</a:t>
            </a:r>
            <a:r>
              <a:rPr lang="es-PE" dirty="0" smtClean="0"/>
              <a:t>.- Un </a:t>
            </a:r>
            <a:r>
              <a:rPr lang="es-PE" dirty="0"/>
              <a:t>alambre de acero cuya densidad es 7,8 </a:t>
            </a:r>
            <a:r>
              <a:rPr lang="es-PE" dirty="0" smtClean="0"/>
              <a:t>gr/cm</a:t>
            </a:r>
            <a:r>
              <a:rPr lang="es-PE" baseline="30000" dirty="0" smtClean="0"/>
              <a:t>3</a:t>
            </a:r>
            <a:r>
              <a:rPr lang="es-PE" dirty="0"/>
              <a:t>, pesa </a:t>
            </a:r>
            <a:r>
              <a:rPr lang="es-PE" dirty="0" smtClean="0"/>
              <a:t>16 gr </a:t>
            </a:r>
            <a:r>
              <a:rPr lang="es-PE" dirty="0"/>
              <a:t>y  tiene 250 cm de longitud, Si se estira </a:t>
            </a:r>
            <a:r>
              <a:rPr lang="es-PE" dirty="0" smtClean="0"/>
              <a:t>1,2 mm </a:t>
            </a:r>
            <a:r>
              <a:rPr lang="es-PE" dirty="0"/>
              <a:t>cuando es </a:t>
            </a:r>
            <a:r>
              <a:rPr lang="es-PE" dirty="0" err="1"/>
              <a:t>traccionado</a:t>
            </a:r>
            <a:r>
              <a:rPr lang="es-PE" dirty="0"/>
              <a:t> por una fuerza de </a:t>
            </a:r>
            <a:r>
              <a:rPr lang="es-PE" dirty="0" smtClean="0"/>
              <a:t>8 kg</a:t>
            </a:r>
            <a:r>
              <a:rPr lang="es-PE" dirty="0"/>
              <a:t>. Hallar:</a:t>
            </a:r>
            <a:br>
              <a:rPr lang="es-PE" dirty="0"/>
            </a:br>
            <a:r>
              <a:rPr lang="es-PE" dirty="0"/>
              <a:t>a) El modulo de </a:t>
            </a:r>
            <a:r>
              <a:rPr lang="es-PE" dirty="0" smtClean="0"/>
              <a:t>Young</a:t>
            </a:r>
            <a:r>
              <a:rPr lang="es-PE" dirty="0"/>
              <a:t>	</a:t>
            </a:r>
            <a:r>
              <a:rPr lang="es-PE" dirty="0" smtClean="0"/>
              <a:t>	  b)La </a:t>
            </a:r>
            <a:r>
              <a:rPr lang="es-PE" dirty="0"/>
              <a:t>energía almacenada en el alambre.</a:t>
            </a:r>
            <a:endParaRPr lang="es-ES" dirty="0"/>
          </a:p>
        </p:txBody>
      </p:sp>
      <p:sp>
        <p:nvSpPr>
          <p:cNvPr id="5" name="Rectángulo 4"/>
          <p:cNvSpPr/>
          <p:nvPr/>
        </p:nvSpPr>
        <p:spPr>
          <a:xfrm>
            <a:off x="1333248" y="1738858"/>
            <a:ext cx="928459" cy="369332"/>
          </a:xfrm>
          <a:prstGeom prst="rect">
            <a:avLst/>
          </a:prstGeom>
        </p:spPr>
        <p:txBody>
          <a:bodyPr wrap="none">
            <a:spAutoFit/>
          </a:bodyPr>
          <a:lstStyle/>
          <a:p>
            <a:pPr algn="just"/>
            <a:r>
              <a:rPr lang="es-PE" b="1" u="sng" dirty="0" smtClean="0"/>
              <a:t>DATOS</a:t>
            </a:r>
            <a:endParaRPr lang="es-PE" u="sng" dirty="0"/>
          </a:p>
        </p:txBody>
      </p:sp>
      <mc:AlternateContent xmlns:mc="http://schemas.openxmlformats.org/markup-compatibility/2006" xmlns:a14="http://schemas.microsoft.com/office/drawing/2010/main">
        <mc:Choice Requires="a14">
          <p:sp>
            <p:nvSpPr>
              <p:cNvPr id="6" name="Rectángulo 5"/>
              <p:cNvSpPr/>
              <p:nvPr/>
            </p:nvSpPr>
            <p:spPr>
              <a:xfrm>
                <a:off x="1207253" y="2451863"/>
                <a:ext cx="2073453" cy="338554"/>
              </a:xfrm>
              <a:prstGeom prst="rect">
                <a:avLst/>
              </a:prstGeom>
            </p:spPr>
            <p:txBody>
              <a:bodyPr wrap="none">
                <a:spAutoFit/>
              </a:bodyPr>
              <a:lstStyle/>
              <a:p>
                <a:pPr algn="just"/>
                <a14:m>
                  <m:oMathPara xmlns:m="http://schemas.openxmlformats.org/officeDocument/2006/math">
                    <m:oMathParaPr>
                      <m:jc m:val="centerGroup"/>
                    </m:oMathParaPr>
                    <m:oMath xmlns:m="http://schemas.openxmlformats.org/officeDocument/2006/math">
                      <m:sSub>
                        <m:sSubPr>
                          <m:ctrlPr>
                            <a:rPr lang="es-PE" sz="1600" i="1" dirty="0" smtClean="0">
                              <a:latin typeface="Cambria Math" panose="02040503050406030204" pitchFamily="18" charset="0"/>
                            </a:rPr>
                          </m:ctrlPr>
                        </m:sSubPr>
                        <m:e>
                          <m:r>
                            <a:rPr lang="es-PE" sz="1600" i="1" dirty="0" smtClean="0">
                              <a:latin typeface="Cambria Math" panose="02040503050406030204" pitchFamily="18" charset="0"/>
                              <a:ea typeface="Cambria Math" panose="02040503050406030204" pitchFamily="18" charset="0"/>
                            </a:rPr>
                            <m:t>𝜌</m:t>
                          </m:r>
                        </m:e>
                        <m:sub>
                          <m:r>
                            <a:rPr lang="es-PE" sz="1600" b="0" i="1" dirty="0" smtClean="0">
                              <a:latin typeface="Cambria Math" panose="02040503050406030204" pitchFamily="18" charset="0"/>
                            </a:rPr>
                            <m:t>𝐴𝑐𝑒𝑟𝑜</m:t>
                          </m:r>
                        </m:sub>
                      </m:sSub>
                      <m:r>
                        <a:rPr lang="es-PE" sz="1600" i="1" dirty="0" smtClean="0">
                          <a:latin typeface="Cambria Math" panose="02040503050406030204" pitchFamily="18" charset="0"/>
                          <a:ea typeface="Cambria Math" panose="02040503050406030204" pitchFamily="18" charset="0"/>
                        </a:rPr>
                        <m:t>=</m:t>
                      </m:r>
                      <m:r>
                        <a:rPr lang="es-PE" sz="1600" b="0" i="1" dirty="0" smtClean="0">
                          <a:latin typeface="Cambria Math" panose="02040503050406030204" pitchFamily="18" charset="0"/>
                          <a:ea typeface="Cambria Math" panose="02040503050406030204" pitchFamily="18" charset="0"/>
                        </a:rPr>
                        <m:t>7,8 </m:t>
                      </m:r>
                      <m:r>
                        <a:rPr lang="es-PE" sz="1600" b="0" i="1" dirty="0" smtClean="0">
                          <a:latin typeface="Cambria Math" panose="02040503050406030204" pitchFamily="18" charset="0"/>
                          <a:ea typeface="Cambria Math" panose="02040503050406030204" pitchFamily="18" charset="0"/>
                        </a:rPr>
                        <m:t>𝑔𝑟</m:t>
                      </m:r>
                      <m:r>
                        <a:rPr lang="es-PE" sz="1600" b="0" i="1" dirty="0" smtClean="0">
                          <a:latin typeface="Cambria Math" panose="02040503050406030204" pitchFamily="18" charset="0"/>
                          <a:ea typeface="Cambria Math" panose="02040503050406030204" pitchFamily="18" charset="0"/>
                        </a:rPr>
                        <m:t>/</m:t>
                      </m:r>
                      <m:r>
                        <a:rPr lang="es-PE" sz="1600" b="0" i="1" dirty="0" smtClean="0">
                          <a:latin typeface="Cambria Math" panose="02040503050406030204" pitchFamily="18" charset="0"/>
                          <a:ea typeface="Cambria Math" panose="02040503050406030204" pitchFamily="18" charset="0"/>
                        </a:rPr>
                        <m:t>𝑐𝑚</m:t>
                      </m:r>
                      <m:r>
                        <a:rPr lang="es-PE" sz="1600" b="0" i="1" baseline="30000" dirty="0" smtClean="0">
                          <a:latin typeface="Cambria Math" panose="02040503050406030204" pitchFamily="18" charset="0"/>
                          <a:ea typeface="Cambria Math" panose="02040503050406030204" pitchFamily="18" charset="0"/>
                        </a:rPr>
                        <m:t>3</m:t>
                      </m:r>
                    </m:oMath>
                  </m:oMathPara>
                </a14:m>
                <a:endParaRPr lang="es-PE" sz="1600" baseline="30000" dirty="0"/>
              </a:p>
            </p:txBody>
          </p:sp>
        </mc:Choice>
        <mc:Fallback xmlns="">
          <p:sp>
            <p:nvSpPr>
              <p:cNvPr id="6" name="Rectángulo 5"/>
              <p:cNvSpPr>
                <a:spLocks noRot="1" noChangeAspect="1" noMove="1" noResize="1" noEditPoints="1" noAdjustHandles="1" noChangeArrowheads="1" noChangeShapeType="1" noTextEdit="1"/>
              </p:cNvSpPr>
              <p:nvPr/>
            </p:nvSpPr>
            <p:spPr>
              <a:xfrm>
                <a:off x="1207253" y="2451863"/>
                <a:ext cx="2073453" cy="338554"/>
              </a:xfrm>
              <a:prstGeom prst="rect">
                <a:avLst/>
              </a:prstGeom>
              <a:blipFill>
                <a:blip r:embed="rId2"/>
                <a:stretch>
                  <a:fillRect b="-10714"/>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7" name="Rectángulo 6"/>
              <p:cNvSpPr/>
              <p:nvPr/>
            </p:nvSpPr>
            <p:spPr>
              <a:xfrm>
                <a:off x="1325491" y="3038841"/>
                <a:ext cx="1165897" cy="332912"/>
              </a:xfrm>
              <a:prstGeom prst="rect">
                <a:avLst/>
              </a:prstGeom>
            </p:spPr>
            <p:txBody>
              <a:bodyPr wrap="none">
                <a:spAutoFit/>
              </a:bodyPr>
              <a:lstStyle/>
              <a:p>
                <a:pPr algn="just"/>
                <a14:m>
                  <m:oMathPara xmlns:m="http://schemas.openxmlformats.org/officeDocument/2006/math">
                    <m:oMathParaPr>
                      <m:jc m:val="centerGroup"/>
                    </m:oMathParaPr>
                    <m:oMath xmlns:m="http://schemas.openxmlformats.org/officeDocument/2006/math">
                      <m:r>
                        <a:rPr lang="es-PE" sz="1600" i="1" dirty="0" smtClean="0">
                          <a:latin typeface="Cambria Math" panose="02040503050406030204" pitchFamily="18" charset="0"/>
                        </a:rPr>
                        <m:t>𝑚</m:t>
                      </m:r>
                      <m:r>
                        <a:rPr lang="es-PE" sz="1600" i="1" dirty="0" smtClean="0">
                          <a:latin typeface="Cambria Math" panose="02040503050406030204" pitchFamily="18" charset="0"/>
                          <a:ea typeface="Cambria Math" panose="02040503050406030204" pitchFamily="18" charset="0"/>
                        </a:rPr>
                        <m:t>=</m:t>
                      </m:r>
                      <m:r>
                        <a:rPr lang="es-PE" sz="1600" b="0" i="1" dirty="0" smtClean="0">
                          <a:latin typeface="Cambria Math" panose="02040503050406030204" pitchFamily="18" charset="0"/>
                          <a:ea typeface="Cambria Math" panose="02040503050406030204" pitchFamily="18" charset="0"/>
                        </a:rPr>
                        <m:t>16 </m:t>
                      </m:r>
                      <m:r>
                        <a:rPr lang="es-PE" sz="1600" b="0" i="1" dirty="0" smtClean="0">
                          <a:latin typeface="Cambria Math" panose="02040503050406030204" pitchFamily="18" charset="0"/>
                          <a:ea typeface="Cambria Math" panose="02040503050406030204" pitchFamily="18" charset="0"/>
                        </a:rPr>
                        <m:t>𝑔𝑟</m:t>
                      </m:r>
                    </m:oMath>
                  </m:oMathPara>
                </a14:m>
                <a:endParaRPr lang="es-PE" sz="1600" baseline="30000" dirty="0"/>
              </a:p>
            </p:txBody>
          </p:sp>
        </mc:Choice>
        <mc:Fallback xmlns="">
          <p:sp>
            <p:nvSpPr>
              <p:cNvPr id="7" name="Rectángulo 6"/>
              <p:cNvSpPr>
                <a:spLocks noRot="1" noChangeAspect="1" noMove="1" noResize="1" noEditPoints="1" noAdjustHandles="1" noChangeArrowheads="1" noChangeShapeType="1" noTextEdit="1"/>
              </p:cNvSpPr>
              <p:nvPr/>
            </p:nvSpPr>
            <p:spPr>
              <a:xfrm>
                <a:off x="1325491" y="3038841"/>
                <a:ext cx="1165897" cy="332912"/>
              </a:xfrm>
              <a:prstGeom prst="rect">
                <a:avLst/>
              </a:prstGeom>
              <a:blipFill>
                <a:blip r:embed="rId3"/>
                <a:stretch>
                  <a:fillRect b="-7273"/>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8" name="Rectángulo 7"/>
              <p:cNvSpPr/>
              <p:nvPr/>
            </p:nvSpPr>
            <p:spPr>
              <a:xfrm>
                <a:off x="1207253" y="3573535"/>
                <a:ext cx="1402371" cy="332912"/>
              </a:xfrm>
              <a:prstGeom prst="rect">
                <a:avLst/>
              </a:prstGeom>
            </p:spPr>
            <p:txBody>
              <a:bodyPr wrap="none">
                <a:spAutoFit/>
              </a:bodyPr>
              <a:lstStyle/>
              <a:p>
                <a:pPr algn="just"/>
                <a14:m>
                  <m:oMathPara xmlns:m="http://schemas.openxmlformats.org/officeDocument/2006/math">
                    <m:oMathParaPr>
                      <m:jc m:val="centerGroup"/>
                    </m:oMathParaPr>
                    <m:oMath xmlns:m="http://schemas.openxmlformats.org/officeDocument/2006/math">
                      <m:sSub>
                        <m:sSubPr>
                          <m:ctrlPr>
                            <a:rPr lang="es-PE" sz="1600" i="1" dirty="0" smtClean="0">
                              <a:latin typeface="Cambria Math" panose="02040503050406030204" pitchFamily="18" charset="0"/>
                            </a:rPr>
                          </m:ctrlPr>
                        </m:sSubPr>
                        <m:e>
                          <m:r>
                            <a:rPr lang="es-PE" sz="1600" b="0" i="1" dirty="0" smtClean="0">
                              <a:latin typeface="Cambria Math" panose="02040503050406030204" pitchFamily="18" charset="0"/>
                              <a:ea typeface="Cambria Math" panose="02040503050406030204" pitchFamily="18" charset="0"/>
                            </a:rPr>
                            <m:t>𝐿</m:t>
                          </m:r>
                        </m:e>
                        <m:sub>
                          <m:r>
                            <a:rPr lang="es-PE" sz="1600" b="0" i="1" dirty="0" smtClean="0">
                              <a:latin typeface="Cambria Math" panose="02040503050406030204" pitchFamily="18" charset="0"/>
                              <a:ea typeface="Cambria Math" panose="02040503050406030204" pitchFamily="18" charset="0"/>
                            </a:rPr>
                            <m:t>0</m:t>
                          </m:r>
                        </m:sub>
                      </m:sSub>
                      <m:r>
                        <a:rPr lang="es-PE" sz="1600" i="1" dirty="0" smtClean="0">
                          <a:latin typeface="Cambria Math" panose="02040503050406030204" pitchFamily="18" charset="0"/>
                          <a:ea typeface="Cambria Math" panose="02040503050406030204" pitchFamily="18" charset="0"/>
                        </a:rPr>
                        <m:t>=</m:t>
                      </m:r>
                      <m:r>
                        <a:rPr lang="es-PE" sz="1600" b="0" i="1" dirty="0" smtClean="0">
                          <a:latin typeface="Cambria Math" panose="02040503050406030204" pitchFamily="18" charset="0"/>
                          <a:ea typeface="Cambria Math" panose="02040503050406030204" pitchFamily="18" charset="0"/>
                        </a:rPr>
                        <m:t>250 </m:t>
                      </m:r>
                      <m:r>
                        <a:rPr lang="es-PE" sz="1600" b="0" i="1" dirty="0" smtClean="0">
                          <a:latin typeface="Cambria Math" panose="02040503050406030204" pitchFamily="18" charset="0"/>
                          <a:ea typeface="Cambria Math" panose="02040503050406030204" pitchFamily="18" charset="0"/>
                        </a:rPr>
                        <m:t>𝑐𝑚</m:t>
                      </m:r>
                    </m:oMath>
                  </m:oMathPara>
                </a14:m>
                <a:endParaRPr lang="es-PE" sz="1600" baseline="30000" dirty="0"/>
              </a:p>
            </p:txBody>
          </p:sp>
        </mc:Choice>
        <mc:Fallback xmlns="">
          <p:sp>
            <p:nvSpPr>
              <p:cNvPr id="8" name="Rectángulo 7"/>
              <p:cNvSpPr>
                <a:spLocks noRot="1" noChangeAspect="1" noMove="1" noResize="1" noEditPoints="1" noAdjustHandles="1" noChangeArrowheads="1" noChangeShapeType="1" noTextEdit="1"/>
              </p:cNvSpPr>
              <p:nvPr/>
            </p:nvSpPr>
            <p:spPr>
              <a:xfrm>
                <a:off x="1207253" y="3573535"/>
                <a:ext cx="1402371" cy="332912"/>
              </a:xfrm>
              <a:prstGeom prst="rect">
                <a:avLst/>
              </a:prstGeom>
              <a:blipFill>
                <a:blip r:embed="rId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 name="Rectángulo 2"/>
              <p:cNvSpPr/>
              <p:nvPr/>
            </p:nvSpPr>
            <p:spPr>
              <a:xfrm>
                <a:off x="1058331" y="4108229"/>
                <a:ext cx="2163797" cy="338554"/>
              </a:xfrm>
              <a:prstGeom prst="rect">
                <a:avLst/>
              </a:prstGeom>
            </p:spPr>
            <p:txBody>
              <a:bodyPr wrap="none">
                <a:spAutoFit/>
              </a:bodyPr>
              <a:lstStyle/>
              <a:p>
                <a14:m>
                  <m:oMath xmlns:m="http://schemas.openxmlformats.org/officeDocument/2006/math">
                    <m:r>
                      <a:rPr lang="es-PE" sz="1600" i="1">
                        <a:latin typeface="Cambria Math" panose="02040503050406030204" pitchFamily="18" charset="0"/>
                        <a:ea typeface="Cambria Math" panose="02040503050406030204" pitchFamily="18" charset="0"/>
                      </a:rPr>
                      <m:t>∆</m:t>
                    </m:r>
                    <m:r>
                      <a:rPr lang="es-PE" sz="1600" i="1">
                        <a:latin typeface="Cambria Math" panose="02040503050406030204" pitchFamily="18" charset="0"/>
                        <a:ea typeface="Cambria Math" panose="02040503050406030204" pitchFamily="18" charset="0"/>
                      </a:rPr>
                      <m:t>𝐿</m:t>
                    </m:r>
                  </m:oMath>
                </a14:m>
                <a:r>
                  <a:rPr lang="es-ES" sz="1600" dirty="0" smtClean="0">
                    <a:latin typeface="Cambria Math" panose="02040503050406030204" pitchFamily="18" charset="0"/>
                    <a:ea typeface="Cambria Math" panose="02040503050406030204" pitchFamily="18" charset="0"/>
                  </a:rPr>
                  <a:t>= 1,2 mm= 0,12 cm</a:t>
                </a:r>
                <a:endParaRPr lang="es-ES" sz="1600" dirty="0">
                  <a:latin typeface="Cambria Math" panose="02040503050406030204" pitchFamily="18" charset="0"/>
                  <a:ea typeface="Cambria Math" panose="02040503050406030204" pitchFamily="18" charset="0"/>
                </a:endParaRPr>
              </a:p>
            </p:txBody>
          </p:sp>
        </mc:Choice>
        <mc:Fallback xmlns="">
          <p:sp>
            <p:nvSpPr>
              <p:cNvPr id="3" name="Rectángulo 2"/>
              <p:cNvSpPr>
                <a:spLocks noRot="1" noChangeAspect="1" noMove="1" noResize="1" noEditPoints="1" noAdjustHandles="1" noChangeArrowheads="1" noChangeShapeType="1" noTextEdit="1"/>
              </p:cNvSpPr>
              <p:nvPr/>
            </p:nvSpPr>
            <p:spPr>
              <a:xfrm>
                <a:off x="1058331" y="4108229"/>
                <a:ext cx="2163797" cy="338554"/>
              </a:xfrm>
              <a:prstGeom prst="rect">
                <a:avLst/>
              </a:prstGeom>
              <a:blipFill>
                <a:blip r:embed="rId5"/>
                <a:stretch>
                  <a:fillRect t="-7273" r="-282" b="-21818"/>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0" name="Rectángulo 9"/>
              <p:cNvSpPr/>
              <p:nvPr/>
            </p:nvSpPr>
            <p:spPr>
              <a:xfrm>
                <a:off x="838323" y="4642923"/>
                <a:ext cx="1846275" cy="338554"/>
              </a:xfrm>
              <a:prstGeom prst="rect">
                <a:avLst/>
              </a:prstGeom>
            </p:spPr>
            <p:txBody>
              <a:bodyPr wrap="none">
                <a:spAutoFit/>
              </a:bodyPr>
              <a:lstStyle/>
              <a:p>
                <a:pPr algn="just"/>
                <a:r>
                  <a:rPr lang="es-PE" sz="1600" dirty="0" smtClean="0">
                    <a:ea typeface="Cambria Math" panose="02040503050406030204" pitchFamily="18" charset="0"/>
                  </a:rPr>
                  <a:t>F</a:t>
                </a:r>
                <a14:m>
                  <m:oMath xmlns:m="http://schemas.openxmlformats.org/officeDocument/2006/math">
                    <m:r>
                      <a:rPr lang="es-PE" sz="1600" i="1" dirty="0" smtClean="0">
                        <a:latin typeface="Cambria Math" panose="02040503050406030204" pitchFamily="18" charset="0"/>
                        <a:ea typeface="Cambria Math" panose="02040503050406030204" pitchFamily="18" charset="0"/>
                      </a:rPr>
                      <m:t>=</m:t>
                    </m:r>
                    <m:r>
                      <a:rPr lang="es-PE" sz="1600" b="0" i="1" dirty="0" smtClean="0">
                        <a:latin typeface="Cambria Math" panose="02040503050406030204" pitchFamily="18" charset="0"/>
                        <a:ea typeface="Cambria Math" panose="02040503050406030204" pitchFamily="18" charset="0"/>
                      </a:rPr>
                      <m:t>8 </m:t>
                    </m:r>
                    <m:r>
                      <a:rPr lang="es-PE" sz="1600" b="0" i="1" dirty="0" smtClean="0">
                        <a:latin typeface="Cambria Math" panose="02040503050406030204" pitchFamily="18" charset="0"/>
                        <a:ea typeface="Cambria Math" panose="02040503050406030204" pitchFamily="18" charset="0"/>
                      </a:rPr>
                      <m:t>𝐾𝑔𝑓</m:t>
                    </m:r>
                    <m:r>
                      <a:rPr lang="es-PE" sz="1600" b="0" i="1" dirty="0" smtClean="0">
                        <a:latin typeface="Cambria Math" panose="02040503050406030204" pitchFamily="18" charset="0"/>
                        <a:ea typeface="Cambria Math" panose="02040503050406030204" pitchFamily="18" charset="0"/>
                      </a:rPr>
                      <m:t>=78,4</m:t>
                    </m:r>
                    <m:r>
                      <a:rPr lang="es-PE" sz="1600" b="0" i="1" dirty="0" smtClean="0">
                        <a:latin typeface="Cambria Math" panose="02040503050406030204" pitchFamily="18" charset="0"/>
                        <a:ea typeface="Cambria Math" panose="02040503050406030204" pitchFamily="18" charset="0"/>
                      </a:rPr>
                      <m:t>𝑁</m:t>
                    </m:r>
                  </m:oMath>
                </a14:m>
                <a:endParaRPr lang="es-PE" sz="1600" baseline="30000" dirty="0"/>
              </a:p>
            </p:txBody>
          </p:sp>
        </mc:Choice>
        <mc:Fallback xmlns="">
          <p:sp>
            <p:nvSpPr>
              <p:cNvPr id="10" name="Rectángulo 9"/>
              <p:cNvSpPr>
                <a:spLocks noRot="1" noChangeAspect="1" noMove="1" noResize="1" noEditPoints="1" noAdjustHandles="1" noChangeArrowheads="1" noChangeShapeType="1" noTextEdit="1"/>
              </p:cNvSpPr>
              <p:nvPr/>
            </p:nvSpPr>
            <p:spPr>
              <a:xfrm>
                <a:off x="838323" y="4642923"/>
                <a:ext cx="1846275" cy="338554"/>
              </a:xfrm>
              <a:prstGeom prst="rect">
                <a:avLst/>
              </a:prstGeom>
              <a:blipFill>
                <a:blip r:embed="rId6"/>
                <a:stretch>
                  <a:fillRect l="-1987" t="-5455" b="-23636"/>
                </a:stretch>
              </a:blipFill>
            </p:spPr>
            <p:txBody>
              <a:bodyPr/>
              <a:lstStyle/>
              <a:p>
                <a:r>
                  <a:rPr lang="es-ES">
                    <a:noFill/>
                  </a:rPr>
                  <a:t> </a:t>
                </a:r>
              </a:p>
            </p:txBody>
          </p:sp>
        </mc:Fallback>
      </mc:AlternateContent>
      <p:sp>
        <p:nvSpPr>
          <p:cNvPr id="11" name="Rectángulo 10"/>
          <p:cNvSpPr/>
          <p:nvPr/>
        </p:nvSpPr>
        <p:spPr>
          <a:xfrm>
            <a:off x="3607163" y="1400412"/>
            <a:ext cx="2635658" cy="369332"/>
          </a:xfrm>
          <a:prstGeom prst="rect">
            <a:avLst/>
          </a:prstGeom>
        </p:spPr>
        <p:txBody>
          <a:bodyPr wrap="none">
            <a:spAutoFit/>
          </a:bodyPr>
          <a:lstStyle/>
          <a:p>
            <a:pPr algn="just"/>
            <a:r>
              <a:rPr lang="es-PE" b="1" dirty="0" smtClean="0"/>
              <a:t>a) </a:t>
            </a:r>
            <a:r>
              <a:rPr lang="es-PE" u="sng" dirty="0" smtClean="0"/>
              <a:t>De la ley de Hooke</a:t>
            </a:r>
            <a:endParaRPr lang="es-PE" u="sng" dirty="0"/>
          </a:p>
        </p:txBody>
      </p:sp>
      <mc:AlternateContent xmlns:mc="http://schemas.openxmlformats.org/markup-compatibility/2006" xmlns:a14="http://schemas.microsoft.com/office/drawing/2010/main">
        <mc:Choice Requires="a14">
          <p:sp>
            <p:nvSpPr>
              <p:cNvPr id="12" name="Rectángulo 11"/>
              <p:cNvSpPr/>
              <p:nvPr/>
            </p:nvSpPr>
            <p:spPr>
              <a:xfrm>
                <a:off x="4401387" y="1884062"/>
                <a:ext cx="1047210" cy="59676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s-PE" sz="1600" i="1" smtClean="0">
                              <a:latin typeface="Cambria Math" panose="02040503050406030204" pitchFamily="18" charset="0"/>
                            </a:rPr>
                          </m:ctrlPr>
                        </m:fPr>
                        <m:num>
                          <m:r>
                            <a:rPr lang="es-PE" sz="1600" i="1">
                              <a:latin typeface="Cambria Math" panose="02040503050406030204" pitchFamily="18" charset="0"/>
                            </a:rPr>
                            <m:t>𝐹</m:t>
                          </m:r>
                        </m:num>
                        <m:den>
                          <m:r>
                            <a:rPr lang="es-PE" sz="1600" i="1">
                              <a:latin typeface="Cambria Math" panose="02040503050406030204" pitchFamily="18" charset="0"/>
                            </a:rPr>
                            <m:t>𝐴</m:t>
                          </m:r>
                        </m:den>
                      </m:f>
                      <m:r>
                        <a:rPr lang="es-PE" sz="1600" i="0">
                          <a:latin typeface="Cambria Math" panose="02040503050406030204" pitchFamily="18" charset="0"/>
                        </a:rPr>
                        <m:t>=</m:t>
                      </m:r>
                      <m:r>
                        <a:rPr lang="es-PE" sz="1600" i="1">
                          <a:latin typeface="Cambria Math" panose="02040503050406030204" pitchFamily="18" charset="0"/>
                        </a:rPr>
                        <m:t>𝐸</m:t>
                      </m:r>
                      <m:f>
                        <m:fPr>
                          <m:ctrlPr>
                            <a:rPr lang="es-PE" sz="1600" i="1">
                              <a:latin typeface="Cambria Math" panose="02040503050406030204" pitchFamily="18" charset="0"/>
                            </a:rPr>
                          </m:ctrlPr>
                        </m:fPr>
                        <m:num>
                          <m:r>
                            <a:rPr lang="es-PE" sz="1600" i="1" smtClean="0">
                              <a:latin typeface="Cambria Math" panose="02040503050406030204" pitchFamily="18" charset="0"/>
                              <a:ea typeface="Cambria Math" panose="02040503050406030204" pitchFamily="18" charset="0"/>
                            </a:rPr>
                            <m:t>∆</m:t>
                          </m:r>
                          <m:r>
                            <a:rPr lang="es-PE" sz="1600" b="0" i="1" smtClean="0">
                              <a:latin typeface="Cambria Math" panose="02040503050406030204" pitchFamily="18" charset="0"/>
                              <a:ea typeface="Cambria Math" panose="02040503050406030204" pitchFamily="18" charset="0"/>
                            </a:rPr>
                            <m:t>𝐿</m:t>
                          </m:r>
                        </m:num>
                        <m:den>
                          <m:sSub>
                            <m:sSubPr>
                              <m:ctrlPr>
                                <a:rPr lang="es-PE" sz="1600" i="1" smtClean="0">
                                  <a:latin typeface="Cambria Math" panose="02040503050406030204" pitchFamily="18" charset="0"/>
                                </a:rPr>
                              </m:ctrlPr>
                            </m:sSubPr>
                            <m:e>
                              <m:r>
                                <a:rPr lang="es-PE" sz="1600" b="0" i="1" smtClean="0">
                                  <a:latin typeface="Cambria Math" panose="02040503050406030204" pitchFamily="18" charset="0"/>
                                </a:rPr>
                                <m:t>𝐿</m:t>
                              </m:r>
                            </m:e>
                            <m:sub>
                              <m:r>
                                <a:rPr lang="es-PE" sz="1600" b="0" i="1" smtClean="0">
                                  <a:latin typeface="Cambria Math" panose="02040503050406030204" pitchFamily="18" charset="0"/>
                                </a:rPr>
                                <m:t>0</m:t>
                              </m:r>
                            </m:sub>
                          </m:sSub>
                        </m:den>
                      </m:f>
                    </m:oMath>
                  </m:oMathPara>
                </a14:m>
                <a:endParaRPr lang="es-PE" sz="1600" dirty="0"/>
              </a:p>
            </p:txBody>
          </p:sp>
        </mc:Choice>
        <mc:Fallback xmlns="">
          <p:sp>
            <p:nvSpPr>
              <p:cNvPr id="12" name="Rectángulo 11"/>
              <p:cNvSpPr>
                <a:spLocks noRot="1" noChangeAspect="1" noMove="1" noResize="1" noEditPoints="1" noAdjustHandles="1" noChangeArrowheads="1" noChangeShapeType="1" noTextEdit="1"/>
              </p:cNvSpPr>
              <p:nvPr/>
            </p:nvSpPr>
            <p:spPr>
              <a:xfrm>
                <a:off x="4401387" y="1884062"/>
                <a:ext cx="1047210" cy="596766"/>
              </a:xfrm>
              <a:prstGeom prst="rect">
                <a:avLst/>
              </a:prstGeom>
              <a:blipFill>
                <a:blip r:embed="rId7"/>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3" name="Rectángulo 12"/>
              <p:cNvSpPr/>
              <p:nvPr/>
            </p:nvSpPr>
            <p:spPr>
              <a:xfrm>
                <a:off x="4334404" y="2552953"/>
                <a:ext cx="1605568" cy="527837"/>
              </a:xfrm>
              <a:prstGeom prst="rect">
                <a:avLst/>
              </a:prstGeom>
            </p:spPr>
            <p:txBody>
              <a:bodyPr wrap="none">
                <a:spAutoFit/>
              </a:bodyPr>
              <a:lstStyle/>
              <a:p>
                <a14:m>
                  <m:oMath xmlns:m="http://schemas.openxmlformats.org/officeDocument/2006/math">
                    <m:r>
                      <a:rPr lang="es-PE" sz="2000" i="1" smtClean="0">
                        <a:latin typeface="Cambria Math" panose="02040503050406030204" pitchFamily="18" charset="0"/>
                      </a:rPr>
                      <m:t>𝐸</m:t>
                    </m:r>
                    <m:r>
                      <a:rPr lang="es-PE" sz="2000" i="0">
                        <a:latin typeface="Cambria Math" panose="02040503050406030204" pitchFamily="18" charset="0"/>
                      </a:rPr>
                      <m:t>=</m:t>
                    </m:r>
                    <m:f>
                      <m:fPr>
                        <m:ctrlPr>
                          <a:rPr lang="es-PE" sz="2000" i="1">
                            <a:latin typeface="Cambria Math" panose="02040503050406030204" pitchFamily="18" charset="0"/>
                          </a:rPr>
                        </m:ctrlPr>
                      </m:fPr>
                      <m:num>
                        <m:r>
                          <a:rPr lang="es-PE" sz="2000" i="1">
                            <a:latin typeface="Cambria Math" panose="02040503050406030204" pitchFamily="18" charset="0"/>
                          </a:rPr>
                          <m:t>𝐹</m:t>
                        </m:r>
                        <m:sSub>
                          <m:sSubPr>
                            <m:ctrlPr>
                              <a:rPr lang="es-PE" sz="2000" i="1">
                                <a:latin typeface="Cambria Math" panose="02040503050406030204" pitchFamily="18" charset="0"/>
                              </a:rPr>
                            </m:ctrlPr>
                          </m:sSubPr>
                          <m:e>
                            <m:r>
                              <a:rPr lang="es-PE" sz="2000" i="1">
                                <a:latin typeface="Cambria Math" panose="02040503050406030204" pitchFamily="18" charset="0"/>
                              </a:rPr>
                              <m:t>𝐿</m:t>
                            </m:r>
                          </m:e>
                          <m:sub>
                            <m:r>
                              <a:rPr lang="es-PE" sz="2000" i="1">
                                <a:latin typeface="Cambria Math" panose="02040503050406030204" pitchFamily="18" charset="0"/>
                              </a:rPr>
                              <m:t>0</m:t>
                            </m:r>
                          </m:sub>
                        </m:sSub>
                        <m:r>
                          <a:rPr lang="es-PE" sz="2000" b="0" i="1" smtClean="0">
                            <a:latin typeface="Cambria Math" panose="02040503050406030204" pitchFamily="18" charset="0"/>
                          </a:rPr>
                          <m:t> </m:t>
                        </m:r>
                      </m:num>
                      <m:den>
                        <m:r>
                          <a:rPr lang="es-PE" sz="2000" i="1">
                            <a:latin typeface="Cambria Math" panose="02040503050406030204" pitchFamily="18" charset="0"/>
                          </a:rPr>
                          <m:t>𝐴</m:t>
                        </m:r>
                        <m:r>
                          <a:rPr lang="es-PE" sz="2000" b="0" i="1" smtClean="0">
                            <a:latin typeface="Cambria Math" panose="02040503050406030204" pitchFamily="18" charset="0"/>
                          </a:rPr>
                          <m:t> </m:t>
                        </m:r>
                        <m:r>
                          <a:rPr lang="es-PE" sz="2000" i="1">
                            <a:latin typeface="Cambria Math" panose="02040503050406030204" pitchFamily="18" charset="0"/>
                            <a:ea typeface="Cambria Math" panose="02040503050406030204" pitchFamily="18" charset="0"/>
                          </a:rPr>
                          <m:t>∆</m:t>
                        </m:r>
                        <m:r>
                          <a:rPr lang="es-PE" sz="2000" i="1">
                            <a:latin typeface="Cambria Math" panose="02040503050406030204" pitchFamily="18" charset="0"/>
                            <a:ea typeface="Cambria Math" panose="02040503050406030204" pitchFamily="18" charset="0"/>
                          </a:rPr>
                          <m:t>𝐿</m:t>
                        </m:r>
                      </m:den>
                    </m:f>
                  </m:oMath>
                </a14:m>
                <a:r>
                  <a:rPr lang="es-PE" sz="2000" dirty="0" smtClean="0"/>
                  <a:t>    (I)</a:t>
                </a:r>
                <a:endParaRPr lang="es-PE" sz="2000" dirty="0"/>
              </a:p>
            </p:txBody>
          </p:sp>
        </mc:Choice>
        <mc:Fallback xmlns="">
          <p:sp>
            <p:nvSpPr>
              <p:cNvPr id="13" name="Rectángulo 12"/>
              <p:cNvSpPr>
                <a:spLocks noRot="1" noChangeAspect="1" noMove="1" noResize="1" noEditPoints="1" noAdjustHandles="1" noChangeArrowheads="1" noChangeShapeType="1" noTextEdit="1"/>
              </p:cNvSpPr>
              <p:nvPr/>
            </p:nvSpPr>
            <p:spPr>
              <a:xfrm>
                <a:off x="4334404" y="2552953"/>
                <a:ext cx="1605568" cy="527837"/>
              </a:xfrm>
              <a:prstGeom prst="rect">
                <a:avLst/>
              </a:prstGeom>
              <a:blipFill>
                <a:blip r:embed="rId8"/>
                <a:stretch>
                  <a:fillRect r="-3802" b="-6977"/>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4" name="Rectángulo 13"/>
              <p:cNvSpPr/>
              <p:nvPr/>
            </p:nvSpPr>
            <p:spPr>
              <a:xfrm>
                <a:off x="3612333" y="3205297"/>
                <a:ext cx="718145" cy="332912"/>
              </a:xfrm>
              <a:prstGeom prst="rect">
                <a:avLst/>
              </a:prstGeom>
            </p:spPr>
            <p:txBody>
              <a:bodyPr wrap="none">
                <a:spAutoFit/>
              </a:bodyPr>
              <a:lstStyle/>
              <a:p>
                <a:pPr algn="just"/>
                <a14:m>
                  <m:oMathPara xmlns:m="http://schemas.openxmlformats.org/officeDocument/2006/math">
                    <m:oMathParaPr>
                      <m:jc m:val="centerGroup"/>
                    </m:oMathParaPr>
                    <m:oMath xmlns:m="http://schemas.openxmlformats.org/officeDocument/2006/math">
                      <m:r>
                        <a:rPr lang="es-PE" sz="1600" i="1" dirty="0" smtClean="0">
                          <a:latin typeface="Cambria Math" panose="02040503050406030204" pitchFamily="18" charset="0"/>
                        </a:rPr>
                        <m:t>𝑃</m:t>
                      </m:r>
                      <m:r>
                        <a:rPr lang="es-PE" sz="1600" b="0" i="1" dirty="0" smtClean="0">
                          <a:latin typeface="Cambria Math" panose="02040503050406030204" pitchFamily="18" charset="0"/>
                        </a:rPr>
                        <m:t>𝑒𝑟𝑜</m:t>
                      </m:r>
                      <m:r>
                        <a:rPr lang="es-PE" sz="1600" b="0" i="1" dirty="0" smtClean="0">
                          <a:latin typeface="Cambria Math" panose="02040503050406030204" pitchFamily="18" charset="0"/>
                        </a:rPr>
                        <m:t>:</m:t>
                      </m:r>
                    </m:oMath>
                  </m:oMathPara>
                </a14:m>
                <a:endParaRPr lang="es-PE" sz="1600" baseline="30000" dirty="0"/>
              </a:p>
            </p:txBody>
          </p:sp>
        </mc:Choice>
        <mc:Fallback xmlns="">
          <p:sp>
            <p:nvSpPr>
              <p:cNvPr id="14" name="Rectángulo 13"/>
              <p:cNvSpPr>
                <a:spLocks noRot="1" noChangeAspect="1" noMove="1" noResize="1" noEditPoints="1" noAdjustHandles="1" noChangeArrowheads="1" noChangeShapeType="1" noTextEdit="1"/>
              </p:cNvSpPr>
              <p:nvPr/>
            </p:nvSpPr>
            <p:spPr>
              <a:xfrm>
                <a:off x="3612333" y="3205297"/>
                <a:ext cx="718145" cy="332912"/>
              </a:xfrm>
              <a:prstGeom prst="rect">
                <a:avLst/>
              </a:prstGeom>
              <a:blipFill>
                <a:blip r:embed="rId9"/>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5" name="Rectángulo 14"/>
              <p:cNvSpPr/>
              <p:nvPr/>
            </p:nvSpPr>
            <p:spPr>
              <a:xfrm>
                <a:off x="4401387" y="3125741"/>
                <a:ext cx="1110945" cy="504305"/>
              </a:xfrm>
              <a:prstGeom prst="rect">
                <a:avLst/>
              </a:prstGeom>
            </p:spPr>
            <p:txBody>
              <a:bodyPr wrap="none">
                <a:spAutoFit/>
              </a:bodyPr>
              <a:lstStyle/>
              <a:p>
                <a14:m>
                  <m:oMath xmlns:m="http://schemas.openxmlformats.org/officeDocument/2006/math">
                    <m:r>
                      <a:rPr lang="es-PE" sz="2000" i="1" dirty="0">
                        <a:latin typeface="Cambria Math" panose="02040503050406030204" pitchFamily="18" charset="0"/>
                        <a:ea typeface="Cambria Math" panose="02040503050406030204" pitchFamily="18" charset="0"/>
                      </a:rPr>
                      <m:t>𝜌</m:t>
                    </m:r>
                    <m:r>
                      <a:rPr lang="es-PE" sz="2000" i="0">
                        <a:latin typeface="Cambria Math" panose="02040503050406030204" pitchFamily="18" charset="0"/>
                      </a:rPr>
                      <m:t>=</m:t>
                    </m:r>
                    <m:f>
                      <m:fPr>
                        <m:ctrlPr>
                          <a:rPr lang="es-PE" sz="2000" i="1">
                            <a:latin typeface="Cambria Math" panose="02040503050406030204" pitchFamily="18" charset="0"/>
                          </a:rPr>
                        </m:ctrlPr>
                      </m:fPr>
                      <m:num>
                        <m:r>
                          <a:rPr lang="es-PE" sz="2000" b="0" i="1" smtClean="0">
                            <a:latin typeface="Cambria Math" panose="02040503050406030204" pitchFamily="18" charset="0"/>
                          </a:rPr>
                          <m:t>𝑚</m:t>
                        </m:r>
                        <m:r>
                          <a:rPr lang="es-PE" sz="2000" b="0" i="1" smtClean="0">
                            <a:latin typeface="Cambria Math" panose="02040503050406030204" pitchFamily="18" charset="0"/>
                          </a:rPr>
                          <m:t> </m:t>
                        </m:r>
                      </m:num>
                      <m:den>
                        <m:r>
                          <a:rPr lang="es-PE" sz="2000" b="0" i="1" smtClean="0">
                            <a:latin typeface="Cambria Math" panose="02040503050406030204" pitchFamily="18" charset="0"/>
                            <a:ea typeface="Cambria Math" panose="02040503050406030204" pitchFamily="18" charset="0"/>
                          </a:rPr>
                          <m:t>𝑉</m:t>
                        </m:r>
                      </m:den>
                    </m:f>
                  </m:oMath>
                </a14:m>
                <a:r>
                  <a:rPr lang="es-PE" sz="1600" dirty="0" smtClean="0"/>
                  <a:t>    </a:t>
                </a:r>
                <a:endParaRPr lang="es-PE" sz="1600" dirty="0"/>
              </a:p>
            </p:txBody>
          </p:sp>
        </mc:Choice>
        <mc:Fallback xmlns="">
          <p:sp>
            <p:nvSpPr>
              <p:cNvPr id="15" name="Rectángulo 14"/>
              <p:cNvSpPr>
                <a:spLocks noRot="1" noChangeAspect="1" noMove="1" noResize="1" noEditPoints="1" noAdjustHandles="1" noChangeArrowheads="1" noChangeShapeType="1" noTextEdit="1"/>
              </p:cNvSpPr>
              <p:nvPr/>
            </p:nvSpPr>
            <p:spPr>
              <a:xfrm>
                <a:off x="4401387" y="3125741"/>
                <a:ext cx="1110945" cy="504305"/>
              </a:xfrm>
              <a:prstGeom prst="rect">
                <a:avLst/>
              </a:prstGeom>
              <a:blipFill>
                <a:blip r:embed="rId10"/>
                <a:stretch>
                  <a:fillRect b="-3659"/>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6" name="Rectángulo 15"/>
              <p:cNvSpPr/>
              <p:nvPr/>
            </p:nvSpPr>
            <p:spPr>
              <a:xfrm>
                <a:off x="4244902" y="3663800"/>
                <a:ext cx="1997919" cy="392993"/>
              </a:xfrm>
              <a:prstGeom prst="rect">
                <a:avLst/>
              </a:prstGeom>
            </p:spPr>
            <p:txBody>
              <a:bodyPr wrap="none">
                <a:spAutoFit/>
              </a:bodyPr>
              <a:lstStyle/>
              <a:p>
                <a:pPr algn="just"/>
                <a14:m>
                  <m:oMath xmlns:m="http://schemas.openxmlformats.org/officeDocument/2006/math">
                    <m:r>
                      <a:rPr lang="es-PE" sz="2000" i="1" dirty="0" smtClean="0">
                        <a:latin typeface="Cambria Math" panose="02040503050406030204" pitchFamily="18" charset="0"/>
                      </a:rPr>
                      <m:t>𝑚</m:t>
                    </m:r>
                    <m:r>
                      <a:rPr lang="es-PE" sz="2000" i="1" dirty="0" smtClean="0">
                        <a:latin typeface="Cambria Math" panose="02040503050406030204" pitchFamily="18" charset="0"/>
                        <a:ea typeface="Cambria Math" panose="02040503050406030204" pitchFamily="18" charset="0"/>
                      </a:rPr>
                      <m:t>=</m:t>
                    </m:r>
                    <m:r>
                      <a:rPr lang="es-PE" sz="2000" i="1" dirty="0">
                        <a:latin typeface="Cambria Math" panose="02040503050406030204" pitchFamily="18" charset="0"/>
                        <a:ea typeface="Cambria Math" panose="02040503050406030204" pitchFamily="18" charset="0"/>
                      </a:rPr>
                      <m:t>𝜌</m:t>
                    </m:r>
                  </m:oMath>
                </a14:m>
                <a:r>
                  <a:rPr lang="es-PE" sz="2000" baseline="30000" dirty="0" smtClean="0"/>
                  <a:t> </a:t>
                </a:r>
                <a14:m>
                  <m:oMath xmlns:m="http://schemas.openxmlformats.org/officeDocument/2006/math">
                    <m:r>
                      <a:rPr lang="es-PE" sz="2000" i="1">
                        <a:latin typeface="Cambria Math" panose="02040503050406030204" pitchFamily="18" charset="0"/>
                        <a:ea typeface="Cambria Math" panose="02040503050406030204" pitchFamily="18" charset="0"/>
                      </a:rPr>
                      <m:t>𝑉</m:t>
                    </m:r>
                    <m:r>
                      <a:rPr lang="es-PE" sz="2000" b="0" i="0" smtClean="0">
                        <a:latin typeface="Cambria Math" panose="02040503050406030204" pitchFamily="18" charset="0"/>
                        <a:ea typeface="Cambria Math" panose="02040503050406030204" pitchFamily="18" charset="0"/>
                      </a:rPr>
                      <m:t>=</m:t>
                    </m:r>
                    <m:r>
                      <a:rPr lang="es-PE" sz="2000" i="1" dirty="0">
                        <a:latin typeface="Cambria Math" panose="02040503050406030204" pitchFamily="18" charset="0"/>
                        <a:ea typeface="Cambria Math" panose="02040503050406030204" pitchFamily="18" charset="0"/>
                      </a:rPr>
                      <m:t>𝜌</m:t>
                    </m:r>
                    <m:r>
                      <m:rPr>
                        <m:sty m:val="p"/>
                      </m:rPr>
                      <a:rPr lang="es-PE" sz="2000" b="0" i="0" smtClean="0">
                        <a:latin typeface="Cambria Math" panose="02040503050406030204" pitchFamily="18" charset="0"/>
                        <a:ea typeface="Cambria Math" panose="02040503050406030204" pitchFamily="18" charset="0"/>
                      </a:rPr>
                      <m:t>A</m:t>
                    </m:r>
                    <m:sSub>
                      <m:sSubPr>
                        <m:ctrlPr>
                          <a:rPr lang="es-PE" sz="2000" i="1" dirty="0">
                            <a:latin typeface="Cambria Math" panose="02040503050406030204" pitchFamily="18" charset="0"/>
                          </a:rPr>
                        </m:ctrlPr>
                      </m:sSubPr>
                      <m:e>
                        <m:r>
                          <a:rPr lang="es-PE" sz="2000" i="1" dirty="0">
                            <a:latin typeface="Cambria Math" panose="02040503050406030204" pitchFamily="18" charset="0"/>
                            <a:ea typeface="Cambria Math" panose="02040503050406030204" pitchFamily="18" charset="0"/>
                          </a:rPr>
                          <m:t>𝐿</m:t>
                        </m:r>
                      </m:e>
                      <m:sub>
                        <m:r>
                          <a:rPr lang="es-PE" sz="2000" i="1" dirty="0">
                            <a:latin typeface="Cambria Math" panose="02040503050406030204" pitchFamily="18" charset="0"/>
                            <a:ea typeface="Cambria Math" panose="02040503050406030204" pitchFamily="18" charset="0"/>
                          </a:rPr>
                          <m:t>0</m:t>
                        </m:r>
                      </m:sub>
                    </m:sSub>
                  </m:oMath>
                </a14:m>
                <a:endParaRPr lang="es-PE" sz="2000" baseline="30000" dirty="0"/>
              </a:p>
            </p:txBody>
          </p:sp>
        </mc:Choice>
        <mc:Fallback xmlns="">
          <p:sp>
            <p:nvSpPr>
              <p:cNvPr id="16" name="Rectángulo 15"/>
              <p:cNvSpPr>
                <a:spLocks noRot="1" noChangeAspect="1" noMove="1" noResize="1" noEditPoints="1" noAdjustHandles="1" noChangeArrowheads="1" noChangeShapeType="1" noTextEdit="1"/>
              </p:cNvSpPr>
              <p:nvPr/>
            </p:nvSpPr>
            <p:spPr>
              <a:xfrm>
                <a:off x="4244902" y="3663800"/>
                <a:ext cx="1997919" cy="392993"/>
              </a:xfrm>
              <a:prstGeom prst="rect">
                <a:avLst/>
              </a:prstGeom>
              <a:blipFill>
                <a:blip r:embed="rId11"/>
                <a:stretch>
                  <a:fillRect b="-12500"/>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7" name="Rectángulo 16"/>
              <p:cNvSpPr/>
              <p:nvPr/>
            </p:nvSpPr>
            <p:spPr>
              <a:xfrm>
                <a:off x="4277363" y="4121219"/>
                <a:ext cx="1229376" cy="542521"/>
              </a:xfrm>
              <a:prstGeom prst="rect">
                <a:avLst/>
              </a:prstGeom>
            </p:spPr>
            <p:txBody>
              <a:bodyPr wrap="none">
                <a:spAutoFit/>
              </a:bodyPr>
              <a:lstStyle/>
              <a:p>
                <a14:m>
                  <m:oMath xmlns:m="http://schemas.openxmlformats.org/officeDocument/2006/math">
                    <m:r>
                      <m:rPr>
                        <m:sty m:val="p"/>
                      </m:rPr>
                      <a:rPr lang="es-PE" sz="2000">
                        <a:latin typeface="Cambria Math" panose="02040503050406030204" pitchFamily="18" charset="0"/>
                        <a:ea typeface="Cambria Math" panose="02040503050406030204" pitchFamily="18" charset="0"/>
                      </a:rPr>
                      <m:t>A</m:t>
                    </m:r>
                    <m:r>
                      <a:rPr lang="es-PE" sz="2000" i="0">
                        <a:latin typeface="Cambria Math" panose="02040503050406030204" pitchFamily="18" charset="0"/>
                      </a:rPr>
                      <m:t>=</m:t>
                    </m:r>
                    <m:f>
                      <m:fPr>
                        <m:ctrlPr>
                          <a:rPr lang="es-PE" sz="2000" i="1">
                            <a:latin typeface="Cambria Math" panose="02040503050406030204" pitchFamily="18" charset="0"/>
                          </a:rPr>
                        </m:ctrlPr>
                      </m:fPr>
                      <m:num>
                        <m:r>
                          <a:rPr lang="es-PE" sz="2000" b="0" i="1" smtClean="0">
                            <a:latin typeface="Cambria Math" panose="02040503050406030204" pitchFamily="18" charset="0"/>
                          </a:rPr>
                          <m:t>𝑚</m:t>
                        </m:r>
                        <m:r>
                          <a:rPr lang="es-PE" sz="2000" b="0" i="1" smtClean="0">
                            <a:latin typeface="Cambria Math" panose="02040503050406030204" pitchFamily="18" charset="0"/>
                          </a:rPr>
                          <m:t> </m:t>
                        </m:r>
                      </m:num>
                      <m:den>
                        <m:r>
                          <a:rPr lang="es-PE" sz="2000" i="1" dirty="0">
                            <a:latin typeface="Cambria Math" panose="02040503050406030204" pitchFamily="18" charset="0"/>
                            <a:ea typeface="Cambria Math" panose="02040503050406030204" pitchFamily="18" charset="0"/>
                          </a:rPr>
                          <m:t>𝜌</m:t>
                        </m:r>
                        <m:sSub>
                          <m:sSubPr>
                            <m:ctrlPr>
                              <a:rPr lang="es-PE" sz="2000" i="1" dirty="0">
                                <a:latin typeface="Cambria Math" panose="02040503050406030204" pitchFamily="18" charset="0"/>
                              </a:rPr>
                            </m:ctrlPr>
                          </m:sSubPr>
                          <m:e>
                            <m:r>
                              <a:rPr lang="es-PE" sz="2000" i="1" dirty="0">
                                <a:latin typeface="Cambria Math" panose="02040503050406030204" pitchFamily="18" charset="0"/>
                                <a:ea typeface="Cambria Math" panose="02040503050406030204" pitchFamily="18" charset="0"/>
                              </a:rPr>
                              <m:t>𝐿</m:t>
                            </m:r>
                          </m:e>
                          <m:sub>
                            <m:r>
                              <a:rPr lang="es-PE" sz="2000" i="1" dirty="0">
                                <a:latin typeface="Cambria Math" panose="02040503050406030204" pitchFamily="18" charset="0"/>
                                <a:ea typeface="Cambria Math" panose="02040503050406030204" pitchFamily="18" charset="0"/>
                              </a:rPr>
                              <m:t>0</m:t>
                            </m:r>
                          </m:sub>
                        </m:sSub>
                      </m:den>
                    </m:f>
                  </m:oMath>
                </a14:m>
                <a:r>
                  <a:rPr lang="es-PE" sz="1600" dirty="0" smtClean="0"/>
                  <a:t>    </a:t>
                </a:r>
                <a:endParaRPr lang="es-PE" sz="1600" dirty="0"/>
              </a:p>
            </p:txBody>
          </p:sp>
        </mc:Choice>
        <mc:Fallback xmlns="">
          <p:sp>
            <p:nvSpPr>
              <p:cNvPr id="17" name="Rectángulo 16"/>
              <p:cNvSpPr>
                <a:spLocks noRot="1" noChangeAspect="1" noMove="1" noResize="1" noEditPoints="1" noAdjustHandles="1" noChangeArrowheads="1" noChangeShapeType="1" noTextEdit="1"/>
              </p:cNvSpPr>
              <p:nvPr/>
            </p:nvSpPr>
            <p:spPr>
              <a:xfrm>
                <a:off x="4277363" y="4121219"/>
                <a:ext cx="1229376" cy="542521"/>
              </a:xfrm>
              <a:prstGeom prst="rect">
                <a:avLst/>
              </a:prstGeom>
              <a:blipFill>
                <a:blip r:embed="rId12"/>
                <a:stretch>
                  <a:fillRect b="-3371"/>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8" name="Rectángulo 17"/>
              <p:cNvSpPr/>
              <p:nvPr/>
            </p:nvSpPr>
            <p:spPr>
              <a:xfrm>
                <a:off x="3737249" y="4672226"/>
                <a:ext cx="2050690" cy="332912"/>
              </a:xfrm>
              <a:prstGeom prst="rect">
                <a:avLst/>
              </a:prstGeom>
            </p:spPr>
            <p:txBody>
              <a:bodyPr wrap="none">
                <a:spAutoFit/>
              </a:bodyPr>
              <a:lstStyle/>
              <a:p>
                <a:pPr algn="just"/>
                <a14:m>
                  <m:oMathPara xmlns:m="http://schemas.openxmlformats.org/officeDocument/2006/math">
                    <m:oMathParaPr>
                      <m:jc m:val="centerGroup"/>
                    </m:oMathParaPr>
                    <m:oMath xmlns:m="http://schemas.openxmlformats.org/officeDocument/2006/math">
                      <m:r>
                        <a:rPr lang="es-PE" sz="1600" i="1" dirty="0" smtClean="0">
                          <a:latin typeface="Cambria Math" panose="02040503050406030204" pitchFamily="18" charset="0"/>
                        </a:rPr>
                        <m:t>𝑅</m:t>
                      </m:r>
                      <m:r>
                        <a:rPr lang="es-PE" sz="1600" b="0" i="1" dirty="0" smtClean="0">
                          <a:latin typeface="Cambria Math" panose="02040503050406030204" pitchFamily="18" charset="0"/>
                        </a:rPr>
                        <m:t>𝑒𝑚𝑝𝑙𝑎𝑧𝑎𝑛𝑑𝑜</m:t>
                      </m:r>
                      <m:r>
                        <a:rPr lang="es-PE" sz="1600" b="0" i="1" dirty="0" smtClean="0">
                          <a:latin typeface="Cambria Math" panose="02040503050406030204" pitchFamily="18" charset="0"/>
                        </a:rPr>
                        <m:t> </m:t>
                      </m:r>
                      <m:r>
                        <a:rPr lang="es-PE" sz="1600" b="0" i="1" dirty="0" smtClean="0">
                          <a:latin typeface="Cambria Math" panose="02040503050406030204" pitchFamily="18" charset="0"/>
                        </a:rPr>
                        <m:t>𝑒𝑛</m:t>
                      </m:r>
                      <m:r>
                        <a:rPr lang="es-PE" sz="1600" b="0" i="1" dirty="0" smtClean="0">
                          <a:latin typeface="Cambria Math" panose="02040503050406030204" pitchFamily="18" charset="0"/>
                        </a:rPr>
                        <m:t> (</m:t>
                      </m:r>
                      <m:r>
                        <a:rPr lang="es-PE" sz="1600" b="0" i="1" dirty="0" smtClean="0">
                          <a:latin typeface="Cambria Math" panose="02040503050406030204" pitchFamily="18" charset="0"/>
                        </a:rPr>
                        <m:t>𝐼</m:t>
                      </m:r>
                      <m:r>
                        <a:rPr lang="es-PE" sz="1600" b="0" i="1" dirty="0" smtClean="0">
                          <a:latin typeface="Cambria Math" panose="02040503050406030204" pitchFamily="18" charset="0"/>
                        </a:rPr>
                        <m:t>)</m:t>
                      </m:r>
                    </m:oMath>
                  </m:oMathPara>
                </a14:m>
                <a:endParaRPr lang="es-PE" sz="1600" baseline="30000" dirty="0"/>
              </a:p>
            </p:txBody>
          </p:sp>
        </mc:Choice>
        <mc:Fallback xmlns="">
          <p:sp>
            <p:nvSpPr>
              <p:cNvPr id="18" name="Rectángulo 17"/>
              <p:cNvSpPr>
                <a:spLocks noRot="1" noChangeAspect="1" noMove="1" noResize="1" noEditPoints="1" noAdjustHandles="1" noChangeArrowheads="1" noChangeShapeType="1" noTextEdit="1"/>
              </p:cNvSpPr>
              <p:nvPr/>
            </p:nvSpPr>
            <p:spPr>
              <a:xfrm>
                <a:off x="3737249" y="4672226"/>
                <a:ext cx="2050690" cy="332912"/>
              </a:xfrm>
              <a:prstGeom prst="rect">
                <a:avLst/>
              </a:prstGeom>
              <a:blipFill>
                <a:blip r:embed="rId13"/>
                <a:stretch>
                  <a:fillRect b="-12727"/>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9" name="Rectángulo 18"/>
              <p:cNvSpPr/>
              <p:nvPr/>
            </p:nvSpPr>
            <p:spPr>
              <a:xfrm>
                <a:off x="3607163" y="5105240"/>
                <a:ext cx="3869136" cy="929550"/>
              </a:xfrm>
              <a:prstGeom prst="rect">
                <a:avLst/>
              </a:prstGeom>
            </p:spPr>
            <p:txBody>
              <a:bodyPr wrap="none">
                <a:spAutoFit/>
              </a:bodyPr>
              <a:lstStyle/>
              <a:p>
                <a14:m>
                  <m:oMath xmlns:m="http://schemas.openxmlformats.org/officeDocument/2006/math">
                    <m:r>
                      <a:rPr lang="es-PE" sz="2400" i="1" smtClean="0">
                        <a:latin typeface="Cambria Math" panose="02040503050406030204" pitchFamily="18" charset="0"/>
                      </a:rPr>
                      <m:t>𝐸</m:t>
                    </m:r>
                    <m:r>
                      <a:rPr lang="es-PE" sz="2400" i="0">
                        <a:latin typeface="Cambria Math" panose="02040503050406030204" pitchFamily="18" charset="0"/>
                      </a:rPr>
                      <m:t>=</m:t>
                    </m:r>
                    <m:f>
                      <m:fPr>
                        <m:ctrlPr>
                          <a:rPr lang="es-PE" sz="2400" i="1">
                            <a:latin typeface="Cambria Math" panose="02040503050406030204" pitchFamily="18" charset="0"/>
                          </a:rPr>
                        </m:ctrlPr>
                      </m:fPr>
                      <m:num>
                        <m:d>
                          <m:dPr>
                            <m:ctrlPr>
                              <a:rPr lang="es-PE" sz="2400" b="0" i="1" smtClean="0">
                                <a:latin typeface="Cambria Math" panose="02040503050406030204" pitchFamily="18" charset="0"/>
                              </a:rPr>
                            </m:ctrlPr>
                          </m:dPr>
                          <m:e>
                            <m:r>
                              <a:rPr lang="es-PE" sz="2400" i="1" dirty="0">
                                <a:latin typeface="Cambria Math" panose="02040503050406030204" pitchFamily="18" charset="0"/>
                                <a:ea typeface="Cambria Math" panose="02040503050406030204" pitchFamily="18" charset="0"/>
                              </a:rPr>
                              <m:t>78,</m:t>
                            </m:r>
                            <m:r>
                              <a:rPr lang="es-PE" sz="2400" b="0" i="1" dirty="0" smtClean="0">
                                <a:latin typeface="Cambria Math" panose="02040503050406030204" pitchFamily="18" charset="0"/>
                                <a:ea typeface="Cambria Math" panose="02040503050406030204" pitchFamily="18" charset="0"/>
                              </a:rPr>
                              <m:t>4 </m:t>
                            </m:r>
                            <m:r>
                              <a:rPr lang="es-PE" sz="2400" b="0" i="1" dirty="0" smtClean="0">
                                <a:latin typeface="Cambria Math" panose="02040503050406030204" pitchFamily="18" charset="0"/>
                                <a:ea typeface="Cambria Math" panose="02040503050406030204" pitchFamily="18" charset="0"/>
                              </a:rPr>
                              <m:t>𝑥</m:t>
                            </m:r>
                            <m:r>
                              <a:rPr lang="es-PE" sz="2400" b="0" i="1" dirty="0" smtClean="0">
                                <a:latin typeface="Cambria Math" panose="02040503050406030204" pitchFamily="18" charset="0"/>
                                <a:ea typeface="Cambria Math" panose="02040503050406030204" pitchFamily="18" charset="0"/>
                              </a:rPr>
                              <m:t>105 </m:t>
                            </m:r>
                            <m:r>
                              <a:rPr lang="es-PE" sz="2400" b="0" i="1" dirty="0" smtClean="0">
                                <a:latin typeface="Cambria Math" panose="02040503050406030204" pitchFamily="18" charset="0"/>
                                <a:ea typeface="Cambria Math" panose="02040503050406030204" pitchFamily="18" charset="0"/>
                              </a:rPr>
                              <m:t>𝑑𝑖𝑛𝑎𝑠</m:t>
                            </m:r>
                            <m:r>
                              <m:rPr>
                                <m:nor/>
                              </m:rPr>
                              <a:rPr lang="es-PE" sz="2400" baseline="30000" dirty="0"/>
                              <m:t> </m:t>
                            </m:r>
                          </m:e>
                        </m:d>
                        <m:r>
                          <a:rPr lang="es-PE" sz="2400" b="0" i="0" smtClean="0">
                            <a:latin typeface="Cambria Math" panose="02040503050406030204" pitchFamily="18" charset="0"/>
                          </a:rPr>
                          <m:t>( 250 </m:t>
                        </m:r>
                        <m:r>
                          <m:rPr>
                            <m:sty m:val="p"/>
                          </m:rPr>
                          <a:rPr lang="es-PE" sz="2400" b="0" i="0" smtClean="0">
                            <a:latin typeface="Cambria Math" panose="02040503050406030204" pitchFamily="18" charset="0"/>
                          </a:rPr>
                          <m:t>cm</m:t>
                        </m:r>
                        <m:r>
                          <a:rPr lang="es-PE" sz="2400" b="0" i="0" smtClean="0">
                            <a:latin typeface="Cambria Math" panose="02040503050406030204" pitchFamily="18" charset="0"/>
                          </a:rPr>
                          <m:t>)</m:t>
                        </m:r>
                      </m:num>
                      <m:den>
                        <m:f>
                          <m:fPr>
                            <m:ctrlPr>
                              <a:rPr lang="es-PE" sz="2400" i="1">
                                <a:latin typeface="Cambria Math" panose="02040503050406030204" pitchFamily="18" charset="0"/>
                              </a:rPr>
                            </m:ctrlPr>
                          </m:fPr>
                          <m:num>
                            <m:r>
                              <a:rPr lang="es-PE" sz="2400" b="0" i="0" smtClean="0">
                                <a:latin typeface="Cambria Math" panose="02040503050406030204" pitchFamily="18" charset="0"/>
                              </a:rPr>
                              <m:t>16 </m:t>
                            </m:r>
                            <m:r>
                              <m:rPr>
                                <m:sty m:val="p"/>
                              </m:rPr>
                              <a:rPr lang="es-PE" sz="2400" b="0" i="0" smtClean="0">
                                <a:latin typeface="Cambria Math" panose="02040503050406030204" pitchFamily="18" charset="0"/>
                              </a:rPr>
                              <m:t>gr</m:t>
                            </m:r>
                          </m:num>
                          <m:den>
                            <m:r>
                              <a:rPr lang="es-PE" sz="2400" b="0" i="0" dirty="0" smtClean="0">
                                <a:latin typeface="Cambria Math" panose="02040503050406030204" pitchFamily="18" charset="0"/>
                                <a:ea typeface="Cambria Math" panose="02040503050406030204" pitchFamily="18" charset="0"/>
                              </a:rPr>
                              <m:t>7,8 </m:t>
                            </m:r>
                            <m:f>
                              <m:fPr>
                                <m:ctrlPr>
                                  <a:rPr lang="es-PE" sz="2400" b="0" i="1" dirty="0" smtClean="0">
                                    <a:latin typeface="Cambria Math" panose="02040503050406030204" pitchFamily="18" charset="0"/>
                                    <a:ea typeface="Cambria Math" panose="02040503050406030204" pitchFamily="18" charset="0"/>
                                  </a:rPr>
                                </m:ctrlPr>
                              </m:fPr>
                              <m:num>
                                <m:r>
                                  <m:rPr>
                                    <m:sty m:val="p"/>
                                  </m:rPr>
                                  <a:rPr lang="es-PE" sz="2400" b="0" i="0" dirty="0" smtClean="0">
                                    <a:latin typeface="Cambria Math" panose="02040503050406030204" pitchFamily="18" charset="0"/>
                                    <a:ea typeface="Cambria Math" panose="02040503050406030204" pitchFamily="18" charset="0"/>
                                  </a:rPr>
                                  <m:t>gr</m:t>
                                </m:r>
                              </m:num>
                              <m:den>
                                <m:r>
                                  <m:rPr>
                                    <m:sty m:val="p"/>
                                  </m:rPr>
                                  <a:rPr lang="es-PE" sz="2400" b="0" i="0" dirty="0" smtClean="0">
                                    <a:latin typeface="Cambria Math" panose="02040503050406030204" pitchFamily="18" charset="0"/>
                                    <a:ea typeface="Cambria Math" panose="02040503050406030204" pitchFamily="18" charset="0"/>
                                  </a:rPr>
                                  <m:t>cm</m:t>
                                </m:r>
                                <m:r>
                                  <a:rPr lang="es-PE" sz="2400" b="0" i="0" baseline="30000" dirty="0" smtClean="0">
                                    <a:latin typeface="Cambria Math" panose="02040503050406030204" pitchFamily="18" charset="0"/>
                                    <a:ea typeface="Cambria Math" panose="02040503050406030204" pitchFamily="18" charset="0"/>
                                  </a:rPr>
                                  <m:t>3</m:t>
                                </m:r>
                              </m:den>
                            </m:f>
                            <m:r>
                              <a:rPr lang="es-PE" sz="2400" b="0" i="0" dirty="0" smtClean="0">
                                <a:latin typeface="Cambria Math" panose="02040503050406030204" pitchFamily="18" charset="0"/>
                                <a:ea typeface="Cambria Math" panose="02040503050406030204" pitchFamily="18" charset="0"/>
                              </a:rPr>
                              <m:t> </m:t>
                            </m:r>
                            <m:r>
                              <m:rPr>
                                <m:sty m:val="p"/>
                              </m:rPr>
                              <a:rPr lang="es-PE" sz="2400" b="0" i="0" dirty="0" smtClean="0">
                                <a:latin typeface="Cambria Math" panose="02040503050406030204" pitchFamily="18" charset="0"/>
                                <a:ea typeface="Cambria Math" panose="02040503050406030204" pitchFamily="18" charset="0"/>
                              </a:rPr>
                              <m:t>x</m:t>
                            </m:r>
                            <m:r>
                              <a:rPr lang="es-PE" sz="2400" b="0" i="0" dirty="0" smtClean="0">
                                <a:latin typeface="Cambria Math" panose="02040503050406030204" pitchFamily="18" charset="0"/>
                                <a:ea typeface="Cambria Math" panose="02040503050406030204" pitchFamily="18" charset="0"/>
                              </a:rPr>
                              <m:t> 250</m:t>
                            </m:r>
                            <m:r>
                              <m:rPr>
                                <m:sty m:val="p"/>
                              </m:rPr>
                              <a:rPr lang="es-PE" sz="2400" b="0" i="0" dirty="0" smtClean="0">
                                <a:latin typeface="Cambria Math" panose="02040503050406030204" pitchFamily="18" charset="0"/>
                                <a:ea typeface="Cambria Math" panose="02040503050406030204" pitchFamily="18" charset="0"/>
                              </a:rPr>
                              <m:t>cm</m:t>
                            </m:r>
                          </m:den>
                        </m:f>
                        <m:r>
                          <a:rPr lang="es-PE" sz="2400" b="0" i="0" smtClean="0">
                            <a:latin typeface="Cambria Math" panose="02040503050406030204" pitchFamily="18" charset="0"/>
                          </a:rPr>
                          <m:t> </m:t>
                        </m:r>
                        <m:r>
                          <m:rPr>
                            <m:sty m:val="p"/>
                          </m:rPr>
                          <a:rPr lang="es-PE" sz="2400" b="0" i="0" smtClean="0">
                            <a:latin typeface="Cambria Math" panose="02040503050406030204" pitchFamily="18" charset="0"/>
                          </a:rPr>
                          <m:t>x</m:t>
                        </m:r>
                        <m:r>
                          <a:rPr lang="es-PE" sz="2400" b="0" i="0" smtClean="0">
                            <a:latin typeface="Cambria Math" panose="02040503050406030204" pitchFamily="18" charset="0"/>
                          </a:rPr>
                          <m:t> 0,12</m:t>
                        </m:r>
                        <m:r>
                          <m:rPr>
                            <m:sty m:val="p"/>
                          </m:rPr>
                          <a:rPr lang="es-PE" sz="2400" b="0" i="0" smtClean="0">
                            <a:latin typeface="Cambria Math" panose="02040503050406030204" pitchFamily="18" charset="0"/>
                          </a:rPr>
                          <m:t>cm</m:t>
                        </m:r>
                      </m:den>
                    </m:f>
                  </m:oMath>
                </a14:m>
                <a:r>
                  <a:rPr lang="es-PE" sz="1600" dirty="0" smtClean="0"/>
                  <a:t>    </a:t>
                </a:r>
                <a:endParaRPr lang="es-PE" sz="1600" dirty="0"/>
              </a:p>
            </p:txBody>
          </p:sp>
        </mc:Choice>
        <mc:Fallback xmlns="">
          <p:sp>
            <p:nvSpPr>
              <p:cNvPr id="19" name="Rectángulo 18"/>
              <p:cNvSpPr>
                <a:spLocks noRot="1" noChangeAspect="1" noMove="1" noResize="1" noEditPoints="1" noAdjustHandles="1" noChangeArrowheads="1" noChangeShapeType="1" noTextEdit="1"/>
              </p:cNvSpPr>
              <p:nvPr/>
            </p:nvSpPr>
            <p:spPr>
              <a:xfrm>
                <a:off x="3607163" y="5105240"/>
                <a:ext cx="3869136" cy="929550"/>
              </a:xfrm>
              <a:prstGeom prst="rect">
                <a:avLst/>
              </a:prstGeom>
              <a:blipFill>
                <a:blip r:embed="rId1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0" name="Rectángulo 19"/>
              <p:cNvSpPr/>
              <p:nvPr/>
            </p:nvSpPr>
            <p:spPr>
              <a:xfrm>
                <a:off x="4067192" y="6376188"/>
                <a:ext cx="2825838" cy="338554"/>
              </a:xfrm>
              <a:prstGeom prst="rect">
                <a:avLst/>
              </a:prstGeom>
              <a:solidFill>
                <a:schemeClr val="accent2">
                  <a:lumMod val="40000"/>
                  <a:lumOff val="60000"/>
                </a:schemeClr>
              </a:solidFill>
            </p:spPr>
            <p:txBody>
              <a:bodyPr wrap="none">
                <a:spAutoFit/>
              </a:bodyPr>
              <a:lstStyle/>
              <a:p>
                <a14:m>
                  <m:oMath xmlns:m="http://schemas.openxmlformats.org/officeDocument/2006/math">
                    <m:r>
                      <a:rPr lang="es-PE" sz="1600" i="1" smtClean="0">
                        <a:latin typeface="Cambria Math" panose="02040503050406030204" pitchFamily="18" charset="0"/>
                      </a:rPr>
                      <m:t>𝐸</m:t>
                    </m:r>
                    <m:r>
                      <a:rPr lang="es-PE" sz="1600" i="0">
                        <a:latin typeface="Cambria Math" panose="02040503050406030204" pitchFamily="18" charset="0"/>
                      </a:rPr>
                      <m:t>=</m:t>
                    </m:r>
                    <m:r>
                      <a:rPr lang="es-PE" sz="1600" i="1" smtClean="0">
                        <a:latin typeface="Cambria Math" panose="02040503050406030204" pitchFamily="18" charset="0"/>
                      </a:rPr>
                      <m:t>1</m:t>
                    </m:r>
                    <m:r>
                      <a:rPr lang="es-PE" sz="1600" b="0" i="1" smtClean="0">
                        <a:latin typeface="Cambria Math" panose="02040503050406030204" pitchFamily="18" charset="0"/>
                      </a:rPr>
                      <m:t>,99 </m:t>
                    </m:r>
                    <m:r>
                      <a:rPr lang="es-PE" sz="1600" b="0" i="1" smtClean="0">
                        <a:latin typeface="Cambria Math" panose="02040503050406030204" pitchFamily="18" charset="0"/>
                      </a:rPr>
                      <m:t>𝑥</m:t>
                    </m:r>
                    <m:r>
                      <a:rPr lang="es-PE" sz="1600" b="0" i="1" smtClean="0">
                        <a:latin typeface="Cambria Math" panose="02040503050406030204" pitchFamily="18" charset="0"/>
                      </a:rPr>
                      <m:t> 10 12 </m:t>
                    </m:r>
                    <m:r>
                      <a:rPr lang="es-PE" sz="1600" b="0" i="1" smtClean="0">
                        <a:latin typeface="Cambria Math" panose="02040503050406030204" pitchFamily="18" charset="0"/>
                      </a:rPr>
                      <m:t>𝑑𝑖𝑛𝑎𝑠</m:t>
                    </m:r>
                    <m:r>
                      <a:rPr lang="es-PE" sz="1600" b="0" i="1" smtClean="0">
                        <a:latin typeface="Cambria Math" panose="02040503050406030204" pitchFamily="18" charset="0"/>
                      </a:rPr>
                      <m:t>/</m:t>
                    </m:r>
                    <m:r>
                      <a:rPr lang="es-PE" sz="1600" b="0" i="1" smtClean="0">
                        <a:latin typeface="Cambria Math" panose="02040503050406030204" pitchFamily="18" charset="0"/>
                      </a:rPr>
                      <m:t>𝑐𝑚</m:t>
                    </m:r>
                    <m:r>
                      <a:rPr lang="es-PE" sz="1600" b="0" i="1" baseline="30000" smtClean="0">
                        <a:latin typeface="Cambria Math" panose="02040503050406030204" pitchFamily="18" charset="0"/>
                      </a:rPr>
                      <m:t>2</m:t>
                    </m:r>
                  </m:oMath>
                </a14:m>
                <a:r>
                  <a:rPr lang="es-PE" sz="1600" dirty="0" smtClean="0"/>
                  <a:t>    </a:t>
                </a:r>
                <a:endParaRPr lang="es-PE" sz="1600" dirty="0"/>
              </a:p>
            </p:txBody>
          </p:sp>
        </mc:Choice>
        <mc:Fallback xmlns="">
          <p:sp>
            <p:nvSpPr>
              <p:cNvPr id="20" name="Rectángulo 19"/>
              <p:cNvSpPr>
                <a:spLocks noRot="1" noChangeAspect="1" noMove="1" noResize="1" noEditPoints="1" noAdjustHandles="1" noChangeArrowheads="1" noChangeShapeType="1" noTextEdit="1"/>
              </p:cNvSpPr>
              <p:nvPr/>
            </p:nvSpPr>
            <p:spPr>
              <a:xfrm>
                <a:off x="4067192" y="6376188"/>
                <a:ext cx="2825838" cy="338554"/>
              </a:xfrm>
              <a:prstGeom prst="rect">
                <a:avLst/>
              </a:prstGeom>
              <a:blipFill>
                <a:blip r:embed="rId15"/>
                <a:stretch>
                  <a:fillRect b="-14545"/>
                </a:stretch>
              </a:blipFill>
            </p:spPr>
            <p:txBody>
              <a:bodyPr/>
              <a:lstStyle/>
              <a:p>
                <a:r>
                  <a:rPr lang="es-ES">
                    <a:noFill/>
                  </a:rPr>
                  <a:t> </a:t>
                </a:r>
              </a:p>
            </p:txBody>
          </p:sp>
        </mc:Fallback>
      </mc:AlternateContent>
      <p:sp>
        <p:nvSpPr>
          <p:cNvPr id="21" name="Rectángulo 20"/>
          <p:cNvSpPr/>
          <p:nvPr/>
        </p:nvSpPr>
        <p:spPr>
          <a:xfrm>
            <a:off x="8110549" y="1369526"/>
            <a:ext cx="2013693" cy="369332"/>
          </a:xfrm>
          <a:prstGeom prst="rect">
            <a:avLst/>
          </a:prstGeom>
        </p:spPr>
        <p:txBody>
          <a:bodyPr wrap="none">
            <a:spAutoFit/>
          </a:bodyPr>
          <a:lstStyle/>
          <a:p>
            <a:pPr algn="just"/>
            <a:r>
              <a:rPr lang="es-PE" b="1" dirty="0"/>
              <a:t>b</a:t>
            </a:r>
            <a:r>
              <a:rPr lang="es-PE" b="1" dirty="0" smtClean="0"/>
              <a:t>) </a:t>
            </a:r>
            <a:r>
              <a:rPr lang="es-PE" u="sng" dirty="0" smtClean="0"/>
              <a:t>De la energia</a:t>
            </a:r>
            <a:endParaRPr lang="es-PE" u="sng" dirty="0"/>
          </a:p>
        </p:txBody>
      </p:sp>
      <mc:AlternateContent xmlns:mc="http://schemas.openxmlformats.org/markup-compatibility/2006" xmlns:a14="http://schemas.microsoft.com/office/drawing/2010/main">
        <mc:Choice Requires="a14">
          <p:sp>
            <p:nvSpPr>
              <p:cNvPr id="24" name="Rectángulo 23"/>
              <p:cNvSpPr/>
              <p:nvPr/>
            </p:nvSpPr>
            <p:spPr>
              <a:xfrm>
                <a:off x="8391461" y="2357670"/>
                <a:ext cx="1435649" cy="526939"/>
              </a:xfrm>
              <a:prstGeom prst="rect">
                <a:avLst/>
              </a:prstGeom>
              <a:solidFill>
                <a:schemeClr val="accent5">
                  <a:lumMod val="20000"/>
                  <a:lumOff val="80000"/>
                </a:schemeClr>
              </a:solidFill>
            </p:spPr>
            <p:txBody>
              <a:bodyPr wrap="none">
                <a:spAutoFit/>
              </a:bodyPr>
              <a:lstStyle/>
              <a:p>
                <a:r>
                  <a:rPr lang="es-PE" sz="2000" dirty="0" smtClean="0"/>
                  <a:t>U</a:t>
                </a:r>
                <a14:m>
                  <m:oMath xmlns:m="http://schemas.openxmlformats.org/officeDocument/2006/math">
                    <m:r>
                      <a:rPr lang="es-PE" sz="2000" b="0" i="1" smtClean="0">
                        <a:latin typeface="Cambria Math" panose="02040503050406030204" pitchFamily="18" charset="0"/>
                      </a:rPr>
                      <m:t>=</m:t>
                    </m:r>
                    <m:f>
                      <m:fPr>
                        <m:ctrlPr>
                          <a:rPr lang="es-PE" sz="2000" i="1">
                            <a:latin typeface="Cambria Math" panose="02040503050406030204" pitchFamily="18" charset="0"/>
                          </a:rPr>
                        </m:ctrlPr>
                      </m:fPr>
                      <m:num>
                        <m:r>
                          <a:rPr lang="es-PE" sz="2000" i="0">
                            <a:latin typeface="Cambria Math" panose="02040503050406030204" pitchFamily="18" charset="0"/>
                          </a:rPr>
                          <m:t>1</m:t>
                        </m:r>
                      </m:num>
                      <m:den>
                        <m:r>
                          <a:rPr lang="es-PE" sz="2000" i="0">
                            <a:latin typeface="Cambria Math" panose="02040503050406030204" pitchFamily="18" charset="0"/>
                          </a:rPr>
                          <m:t>2</m:t>
                        </m:r>
                      </m:den>
                    </m:f>
                    <m:r>
                      <a:rPr lang="es-PE" sz="2000" i="1">
                        <a:latin typeface="Cambria Math" panose="02040503050406030204" pitchFamily="18" charset="0"/>
                      </a:rPr>
                      <m:t>𝐸</m:t>
                    </m:r>
                    <m:sSub>
                      <m:sSubPr>
                        <m:ctrlPr>
                          <a:rPr lang="es-PE" sz="2000" i="1">
                            <a:latin typeface="Cambria Math" panose="02040503050406030204" pitchFamily="18" charset="0"/>
                          </a:rPr>
                        </m:ctrlPr>
                      </m:sSubPr>
                      <m:e>
                        <m:r>
                          <a:rPr lang="es-PE" sz="2000" i="1">
                            <a:latin typeface="Cambria Math" panose="02040503050406030204" pitchFamily="18" charset="0"/>
                          </a:rPr>
                          <m:t>𝑉</m:t>
                        </m:r>
                      </m:e>
                      <m:sub>
                        <m:r>
                          <a:rPr lang="es-PE" sz="2000" i="0">
                            <a:latin typeface="Cambria Math" panose="02040503050406030204" pitchFamily="18" charset="0"/>
                          </a:rPr>
                          <m:t>0</m:t>
                        </m:r>
                      </m:sub>
                    </m:sSub>
                    <m:sSubSup>
                      <m:sSubSupPr>
                        <m:ctrlPr>
                          <a:rPr lang="es-PE" sz="2000" i="1" smtClean="0">
                            <a:latin typeface="Cambria Math" panose="02040503050406030204" pitchFamily="18" charset="0"/>
                          </a:rPr>
                        </m:ctrlPr>
                      </m:sSubSupPr>
                      <m:e>
                        <m:r>
                          <a:rPr lang="es-PE" sz="2000" i="1" smtClean="0">
                            <a:latin typeface="Cambria Math" panose="02040503050406030204" pitchFamily="18" charset="0"/>
                            <a:ea typeface="Cambria Math" panose="02040503050406030204" pitchFamily="18" charset="0"/>
                          </a:rPr>
                          <m:t>𝜀</m:t>
                        </m:r>
                      </m:e>
                      <m:sub>
                        <m:r>
                          <a:rPr lang="es-PE" sz="2000" b="0" i="1" smtClean="0">
                            <a:latin typeface="Cambria Math" panose="02040503050406030204" pitchFamily="18" charset="0"/>
                          </a:rPr>
                          <m:t>𝐿</m:t>
                        </m:r>
                      </m:sub>
                      <m:sup>
                        <m:r>
                          <a:rPr lang="es-PE" sz="2000" b="0" i="1" smtClean="0">
                            <a:latin typeface="Cambria Math" panose="02040503050406030204" pitchFamily="18" charset="0"/>
                          </a:rPr>
                          <m:t>2</m:t>
                        </m:r>
                      </m:sup>
                    </m:sSubSup>
                  </m:oMath>
                </a14:m>
                <a:endParaRPr lang="es-PE" sz="2000" dirty="0"/>
              </a:p>
            </p:txBody>
          </p:sp>
        </mc:Choice>
        <mc:Fallback xmlns="">
          <p:sp>
            <p:nvSpPr>
              <p:cNvPr id="24" name="Rectángulo 23"/>
              <p:cNvSpPr>
                <a:spLocks noRot="1" noChangeAspect="1" noMove="1" noResize="1" noEditPoints="1" noAdjustHandles="1" noChangeArrowheads="1" noChangeShapeType="1" noTextEdit="1"/>
              </p:cNvSpPr>
              <p:nvPr/>
            </p:nvSpPr>
            <p:spPr>
              <a:xfrm>
                <a:off x="8391461" y="2357670"/>
                <a:ext cx="1435649" cy="526939"/>
              </a:xfrm>
              <a:prstGeom prst="rect">
                <a:avLst/>
              </a:prstGeom>
              <a:blipFill>
                <a:blip r:embed="rId16"/>
                <a:stretch>
                  <a:fillRect l="-4681" b="-6977"/>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5" name="Rectángulo 24"/>
              <p:cNvSpPr/>
              <p:nvPr/>
            </p:nvSpPr>
            <p:spPr>
              <a:xfrm>
                <a:off x="8391460" y="3224368"/>
                <a:ext cx="2123466" cy="575414"/>
              </a:xfrm>
              <a:prstGeom prst="rect">
                <a:avLst/>
              </a:prstGeom>
              <a:solidFill>
                <a:schemeClr val="accent5">
                  <a:lumMod val="20000"/>
                  <a:lumOff val="80000"/>
                </a:schemeClr>
              </a:solidFill>
            </p:spPr>
            <p:txBody>
              <a:bodyPr wrap="none">
                <a:spAutoFit/>
              </a:bodyPr>
              <a:lstStyle/>
              <a:p>
                <a:r>
                  <a:rPr lang="es-PE" sz="2000" dirty="0" smtClean="0"/>
                  <a:t>U</a:t>
                </a:r>
                <a14:m>
                  <m:oMath xmlns:m="http://schemas.openxmlformats.org/officeDocument/2006/math">
                    <m:r>
                      <a:rPr lang="es-PE" sz="2000" b="0" i="1" smtClean="0">
                        <a:latin typeface="Cambria Math" panose="02040503050406030204" pitchFamily="18" charset="0"/>
                      </a:rPr>
                      <m:t>=</m:t>
                    </m:r>
                    <m:f>
                      <m:fPr>
                        <m:ctrlPr>
                          <a:rPr lang="es-PE" sz="2000" i="1">
                            <a:latin typeface="Cambria Math" panose="02040503050406030204" pitchFamily="18" charset="0"/>
                          </a:rPr>
                        </m:ctrlPr>
                      </m:fPr>
                      <m:num>
                        <m:r>
                          <a:rPr lang="es-PE" sz="2000" i="0">
                            <a:latin typeface="Cambria Math" panose="02040503050406030204" pitchFamily="18" charset="0"/>
                          </a:rPr>
                          <m:t>1</m:t>
                        </m:r>
                      </m:num>
                      <m:den>
                        <m:r>
                          <a:rPr lang="es-PE" sz="2000" i="0">
                            <a:latin typeface="Cambria Math" panose="02040503050406030204" pitchFamily="18" charset="0"/>
                          </a:rPr>
                          <m:t>2</m:t>
                        </m:r>
                      </m:den>
                    </m:f>
                    <m:r>
                      <a:rPr lang="es-PE" sz="2000" i="1">
                        <a:latin typeface="Cambria Math" panose="02040503050406030204" pitchFamily="18" charset="0"/>
                      </a:rPr>
                      <m:t>𝐸</m:t>
                    </m:r>
                    <m:r>
                      <a:rPr lang="es-PE" sz="2000" b="0" i="1" smtClean="0">
                        <a:latin typeface="Cambria Math" panose="02040503050406030204" pitchFamily="18" charset="0"/>
                      </a:rPr>
                      <m:t> (</m:t>
                    </m:r>
                    <m:f>
                      <m:fPr>
                        <m:ctrlPr>
                          <a:rPr lang="es-PE" sz="2000" i="1">
                            <a:latin typeface="Cambria Math" panose="02040503050406030204" pitchFamily="18" charset="0"/>
                          </a:rPr>
                        </m:ctrlPr>
                      </m:fPr>
                      <m:num>
                        <m:r>
                          <a:rPr lang="es-PE" sz="2000" i="1">
                            <a:latin typeface="Cambria Math" panose="02040503050406030204" pitchFamily="18" charset="0"/>
                          </a:rPr>
                          <m:t>𝑚</m:t>
                        </m:r>
                        <m:r>
                          <a:rPr lang="es-PE" sz="2000" i="1">
                            <a:latin typeface="Cambria Math" panose="02040503050406030204" pitchFamily="18" charset="0"/>
                          </a:rPr>
                          <m:t> </m:t>
                        </m:r>
                      </m:num>
                      <m:den>
                        <m:r>
                          <a:rPr lang="es-PE" sz="2000" i="1" dirty="0">
                            <a:latin typeface="Cambria Math" panose="02040503050406030204" pitchFamily="18" charset="0"/>
                            <a:ea typeface="Cambria Math" panose="02040503050406030204" pitchFamily="18" charset="0"/>
                          </a:rPr>
                          <m:t>𝜌</m:t>
                        </m:r>
                      </m:den>
                    </m:f>
                    <m:r>
                      <a:rPr lang="es-PE" sz="2000" b="0" i="1" smtClean="0">
                        <a:latin typeface="Cambria Math" panose="02040503050406030204" pitchFamily="18" charset="0"/>
                        <a:ea typeface="Cambria Math" panose="02040503050406030204" pitchFamily="18" charset="0"/>
                      </a:rPr>
                      <m:t> )</m:t>
                    </m:r>
                    <m:r>
                      <a:rPr lang="es-PE" sz="2000" b="0" i="1" smtClean="0">
                        <a:latin typeface="Cambria Math" panose="02040503050406030204" pitchFamily="18" charset="0"/>
                      </a:rPr>
                      <m:t>( </m:t>
                    </m:r>
                    <m:f>
                      <m:fPr>
                        <m:ctrlPr>
                          <a:rPr lang="es-PE" sz="2000" i="1">
                            <a:latin typeface="Cambria Math" panose="02040503050406030204" pitchFamily="18" charset="0"/>
                          </a:rPr>
                        </m:ctrlPr>
                      </m:fPr>
                      <m:num>
                        <m:r>
                          <a:rPr lang="es-PE" sz="2000" i="1">
                            <a:latin typeface="Cambria Math" panose="02040503050406030204" pitchFamily="18" charset="0"/>
                            <a:ea typeface="Cambria Math" panose="02040503050406030204" pitchFamily="18" charset="0"/>
                          </a:rPr>
                          <m:t>∆</m:t>
                        </m:r>
                        <m:r>
                          <a:rPr lang="es-PE" sz="2000" i="1">
                            <a:latin typeface="Cambria Math" panose="02040503050406030204" pitchFamily="18" charset="0"/>
                            <a:ea typeface="Cambria Math" panose="02040503050406030204" pitchFamily="18" charset="0"/>
                          </a:rPr>
                          <m:t>𝐿</m:t>
                        </m:r>
                      </m:num>
                      <m:den>
                        <m:sSub>
                          <m:sSubPr>
                            <m:ctrlPr>
                              <a:rPr lang="es-PE" sz="2000" i="1">
                                <a:latin typeface="Cambria Math" panose="02040503050406030204" pitchFamily="18" charset="0"/>
                              </a:rPr>
                            </m:ctrlPr>
                          </m:sSubPr>
                          <m:e>
                            <m:r>
                              <a:rPr lang="es-PE" sz="2000" i="1">
                                <a:latin typeface="Cambria Math" panose="02040503050406030204" pitchFamily="18" charset="0"/>
                              </a:rPr>
                              <m:t>𝐿</m:t>
                            </m:r>
                          </m:e>
                          <m:sub>
                            <m:r>
                              <a:rPr lang="es-PE" sz="2000" i="1">
                                <a:latin typeface="Cambria Math" panose="02040503050406030204" pitchFamily="18" charset="0"/>
                              </a:rPr>
                              <m:t>0</m:t>
                            </m:r>
                          </m:sub>
                        </m:sSub>
                      </m:den>
                    </m:f>
                  </m:oMath>
                </a14:m>
                <a:r>
                  <a:rPr lang="es-PE" sz="2000" dirty="0" smtClean="0"/>
                  <a:t> )</a:t>
                </a:r>
                <a:r>
                  <a:rPr lang="es-PE" sz="2000" baseline="30000" dirty="0" smtClean="0"/>
                  <a:t>2</a:t>
                </a:r>
                <a:endParaRPr lang="es-PE" sz="2000" baseline="30000" dirty="0"/>
              </a:p>
            </p:txBody>
          </p:sp>
        </mc:Choice>
        <mc:Fallback xmlns="">
          <p:sp>
            <p:nvSpPr>
              <p:cNvPr id="25" name="Rectángulo 24"/>
              <p:cNvSpPr>
                <a:spLocks noRot="1" noChangeAspect="1" noMove="1" noResize="1" noEditPoints="1" noAdjustHandles="1" noChangeArrowheads="1" noChangeShapeType="1" noTextEdit="1"/>
              </p:cNvSpPr>
              <p:nvPr/>
            </p:nvSpPr>
            <p:spPr>
              <a:xfrm>
                <a:off x="8391460" y="3224368"/>
                <a:ext cx="2123466" cy="575414"/>
              </a:xfrm>
              <a:prstGeom prst="rect">
                <a:avLst/>
              </a:prstGeom>
              <a:blipFill>
                <a:blip r:embed="rId17"/>
                <a:stretch>
                  <a:fillRect l="-3161"/>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7" name="Rectángulo 26"/>
              <p:cNvSpPr/>
              <p:nvPr/>
            </p:nvSpPr>
            <p:spPr>
              <a:xfrm>
                <a:off x="7474913" y="4289719"/>
                <a:ext cx="4223529" cy="481094"/>
              </a:xfrm>
              <a:prstGeom prst="rect">
                <a:avLst/>
              </a:prstGeom>
              <a:solidFill>
                <a:schemeClr val="accent5">
                  <a:lumMod val="20000"/>
                  <a:lumOff val="80000"/>
                </a:schemeClr>
              </a:solidFill>
            </p:spPr>
            <p:txBody>
              <a:bodyPr wrap="none">
                <a:spAutoFit/>
              </a:bodyPr>
              <a:lstStyle/>
              <a:p>
                <a:r>
                  <a:rPr lang="es-PE" sz="1600" dirty="0" smtClean="0">
                    <a:latin typeface="Cambria Math" panose="02040503050406030204" pitchFamily="18" charset="0"/>
                    <a:ea typeface="Cambria Math" panose="02040503050406030204" pitchFamily="18" charset="0"/>
                  </a:rPr>
                  <a:t>U</a:t>
                </a:r>
                <a14:m>
                  <m:oMath xmlns:m="http://schemas.openxmlformats.org/officeDocument/2006/math">
                    <m:r>
                      <a:rPr lang="es-PE" sz="1600" b="0" i="1" smtClean="0">
                        <a:latin typeface="Cambria Math" panose="02040503050406030204" pitchFamily="18" charset="0"/>
                        <a:ea typeface="Cambria Math" panose="02040503050406030204" pitchFamily="18" charset="0"/>
                      </a:rPr>
                      <m:t>=</m:t>
                    </m:r>
                    <m:f>
                      <m:fPr>
                        <m:ctrlPr>
                          <a:rPr lang="es-PE" sz="1600" i="1">
                            <a:latin typeface="Cambria Math" panose="02040503050406030204" pitchFamily="18" charset="0"/>
                            <a:ea typeface="Cambria Math" panose="02040503050406030204" pitchFamily="18" charset="0"/>
                          </a:rPr>
                        </m:ctrlPr>
                      </m:fPr>
                      <m:num>
                        <m:r>
                          <a:rPr lang="es-PE" sz="1600" i="0">
                            <a:latin typeface="Cambria Math" panose="02040503050406030204" pitchFamily="18" charset="0"/>
                            <a:ea typeface="Cambria Math" panose="02040503050406030204" pitchFamily="18" charset="0"/>
                          </a:rPr>
                          <m:t>1</m:t>
                        </m:r>
                      </m:num>
                      <m:den>
                        <m:r>
                          <a:rPr lang="es-PE" sz="1600" i="0">
                            <a:latin typeface="Cambria Math" panose="02040503050406030204" pitchFamily="18" charset="0"/>
                            <a:ea typeface="Cambria Math" panose="02040503050406030204" pitchFamily="18" charset="0"/>
                          </a:rPr>
                          <m:t>2</m:t>
                        </m:r>
                      </m:den>
                    </m:f>
                    <m:r>
                      <a:rPr lang="es-PE" sz="1600" b="0" i="1" smtClean="0">
                        <a:latin typeface="Cambria Math" panose="02040503050406030204" pitchFamily="18" charset="0"/>
                        <a:ea typeface="Cambria Math" panose="02040503050406030204" pitchFamily="18" charset="0"/>
                      </a:rPr>
                      <m:t>(</m:t>
                    </m:r>
                    <m:r>
                      <a:rPr lang="es-PE" sz="1600" i="1">
                        <a:latin typeface="Cambria Math" panose="02040503050406030204" pitchFamily="18" charset="0"/>
                        <a:ea typeface="Cambria Math" panose="02040503050406030204" pitchFamily="18" charset="0"/>
                      </a:rPr>
                      <m:t>1,99 </m:t>
                    </m:r>
                    <m:r>
                      <a:rPr lang="es-PE" sz="1600" i="1">
                        <a:latin typeface="Cambria Math" panose="02040503050406030204" pitchFamily="18" charset="0"/>
                        <a:ea typeface="Cambria Math" panose="02040503050406030204" pitchFamily="18" charset="0"/>
                      </a:rPr>
                      <m:t>𝑥</m:t>
                    </m:r>
                    <m:r>
                      <a:rPr lang="es-PE" sz="1600" i="1">
                        <a:latin typeface="Cambria Math" panose="02040503050406030204" pitchFamily="18" charset="0"/>
                        <a:ea typeface="Cambria Math" panose="02040503050406030204" pitchFamily="18" charset="0"/>
                      </a:rPr>
                      <m:t> 10 12</m:t>
                    </m:r>
                    <m:f>
                      <m:fPr>
                        <m:ctrlPr>
                          <a:rPr lang="es-PE" sz="1600" i="1">
                            <a:latin typeface="Cambria Math" panose="02040503050406030204" pitchFamily="18" charset="0"/>
                          </a:rPr>
                        </m:ctrlPr>
                      </m:fPr>
                      <m:num>
                        <m:r>
                          <a:rPr lang="es-PE" sz="1600" i="1">
                            <a:latin typeface="Cambria Math" panose="02040503050406030204" pitchFamily="18" charset="0"/>
                          </a:rPr>
                          <m:t>𝑑𝑖𝑛𝑎𝑠</m:t>
                        </m:r>
                      </m:num>
                      <m:den>
                        <m:r>
                          <a:rPr lang="es-PE" sz="1600" i="1">
                            <a:latin typeface="Cambria Math" panose="02040503050406030204" pitchFamily="18" charset="0"/>
                          </a:rPr>
                          <m:t>𝑐𝑚</m:t>
                        </m:r>
                        <m:r>
                          <a:rPr lang="es-PE" sz="1600" i="1" baseline="30000">
                            <a:latin typeface="Cambria Math" panose="02040503050406030204" pitchFamily="18" charset="0"/>
                          </a:rPr>
                          <m:t>2</m:t>
                        </m:r>
                      </m:den>
                    </m:f>
                    <m:r>
                      <a:rPr lang="es-PE" sz="1600" b="0" i="1" smtClean="0">
                        <a:latin typeface="Cambria Math" panose="02040503050406030204" pitchFamily="18" charset="0"/>
                        <a:ea typeface="Cambria Math" panose="02040503050406030204" pitchFamily="18" charset="0"/>
                      </a:rPr>
                      <m:t>)(</m:t>
                    </m:r>
                    <m:f>
                      <m:fPr>
                        <m:ctrlPr>
                          <a:rPr lang="es-PE" sz="1600" i="1">
                            <a:latin typeface="Cambria Math" panose="02040503050406030204" pitchFamily="18" charset="0"/>
                          </a:rPr>
                        </m:ctrlPr>
                      </m:fPr>
                      <m:num>
                        <m:r>
                          <a:rPr lang="es-PE" sz="1600" b="0" i="1" smtClean="0">
                            <a:latin typeface="Cambria Math" panose="02040503050406030204" pitchFamily="18" charset="0"/>
                          </a:rPr>
                          <m:t>16 </m:t>
                        </m:r>
                        <m:r>
                          <a:rPr lang="es-PE" sz="1600" b="0" i="1" smtClean="0">
                            <a:latin typeface="Cambria Math" panose="02040503050406030204" pitchFamily="18" charset="0"/>
                          </a:rPr>
                          <m:t>𝑔𝑟</m:t>
                        </m:r>
                        <m:r>
                          <a:rPr lang="es-PE" sz="1600" i="1">
                            <a:latin typeface="Cambria Math" panose="02040503050406030204" pitchFamily="18" charset="0"/>
                          </a:rPr>
                          <m:t> </m:t>
                        </m:r>
                      </m:num>
                      <m:den>
                        <m:r>
                          <a:rPr lang="es-PE" sz="1600" b="0" i="1" dirty="0" smtClean="0">
                            <a:latin typeface="Cambria Math" panose="02040503050406030204" pitchFamily="18" charset="0"/>
                            <a:ea typeface="Cambria Math" panose="02040503050406030204" pitchFamily="18" charset="0"/>
                          </a:rPr>
                          <m:t>7,8 </m:t>
                        </m:r>
                        <m:r>
                          <a:rPr lang="es-PE" sz="1600" b="0" i="1" dirty="0" smtClean="0">
                            <a:latin typeface="Cambria Math" panose="02040503050406030204" pitchFamily="18" charset="0"/>
                            <a:ea typeface="Cambria Math" panose="02040503050406030204" pitchFamily="18" charset="0"/>
                          </a:rPr>
                          <m:t>𝑔𝑟</m:t>
                        </m:r>
                        <m:r>
                          <a:rPr lang="es-PE" sz="1600" b="0" i="1" dirty="0" smtClean="0">
                            <a:latin typeface="Cambria Math" panose="02040503050406030204" pitchFamily="18" charset="0"/>
                            <a:ea typeface="Cambria Math" panose="02040503050406030204" pitchFamily="18" charset="0"/>
                          </a:rPr>
                          <m:t>/</m:t>
                        </m:r>
                        <m:r>
                          <a:rPr lang="es-PE" sz="1600" b="0" i="1" dirty="0" smtClean="0">
                            <a:latin typeface="Cambria Math" panose="02040503050406030204" pitchFamily="18" charset="0"/>
                            <a:ea typeface="Cambria Math" panose="02040503050406030204" pitchFamily="18" charset="0"/>
                          </a:rPr>
                          <m:t>𝑐𝑚</m:t>
                        </m:r>
                        <m:r>
                          <a:rPr lang="es-PE" sz="1600" b="0" i="1" baseline="30000" dirty="0" smtClean="0">
                            <a:latin typeface="Cambria Math" panose="02040503050406030204" pitchFamily="18" charset="0"/>
                            <a:ea typeface="Cambria Math" panose="02040503050406030204" pitchFamily="18" charset="0"/>
                          </a:rPr>
                          <m:t>3</m:t>
                        </m:r>
                      </m:den>
                    </m:f>
                    <m:r>
                      <a:rPr lang="es-PE" sz="1600" b="0" i="1" dirty="0" smtClean="0">
                        <a:latin typeface="Cambria Math" panose="02040503050406030204" pitchFamily="18" charset="0"/>
                        <a:ea typeface="Cambria Math" panose="02040503050406030204" pitchFamily="18" charset="0"/>
                      </a:rPr>
                      <m:t>)</m:t>
                    </m:r>
                    <m:r>
                      <a:rPr lang="es-PE" sz="1600" b="0" i="1" smtClean="0">
                        <a:latin typeface="Cambria Math" panose="02040503050406030204" pitchFamily="18" charset="0"/>
                      </a:rPr>
                      <m:t>( </m:t>
                    </m:r>
                    <m:f>
                      <m:fPr>
                        <m:ctrlPr>
                          <a:rPr lang="es-PE" sz="1600" i="1">
                            <a:latin typeface="Cambria Math" panose="02040503050406030204" pitchFamily="18" charset="0"/>
                          </a:rPr>
                        </m:ctrlPr>
                      </m:fPr>
                      <m:num>
                        <m:r>
                          <a:rPr lang="es-PE" sz="1600" b="0" i="1" smtClean="0">
                            <a:latin typeface="Cambria Math" panose="02040503050406030204" pitchFamily="18" charset="0"/>
                            <a:ea typeface="Cambria Math" panose="02040503050406030204" pitchFamily="18" charset="0"/>
                          </a:rPr>
                          <m:t>0,12 </m:t>
                        </m:r>
                        <m:r>
                          <a:rPr lang="es-PE" sz="1600" b="0" i="1" smtClean="0">
                            <a:latin typeface="Cambria Math" panose="02040503050406030204" pitchFamily="18" charset="0"/>
                            <a:ea typeface="Cambria Math" panose="02040503050406030204" pitchFamily="18" charset="0"/>
                          </a:rPr>
                          <m:t>𝑐𝑚</m:t>
                        </m:r>
                      </m:num>
                      <m:den>
                        <m:r>
                          <a:rPr lang="es-PE" sz="1600" b="0" i="1" smtClean="0">
                            <a:latin typeface="Cambria Math" panose="02040503050406030204" pitchFamily="18" charset="0"/>
                          </a:rPr>
                          <m:t>250 </m:t>
                        </m:r>
                        <m:r>
                          <a:rPr lang="es-PE" sz="1600" b="0" i="1" smtClean="0">
                            <a:latin typeface="Cambria Math" panose="02040503050406030204" pitchFamily="18" charset="0"/>
                          </a:rPr>
                          <m:t>𝑐𝑚</m:t>
                        </m:r>
                      </m:den>
                    </m:f>
                  </m:oMath>
                </a14:m>
                <a:r>
                  <a:rPr lang="es-PE" sz="2000" dirty="0" smtClean="0"/>
                  <a:t> )</a:t>
                </a:r>
                <a:r>
                  <a:rPr lang="es-PE" sz="2000" baseline="30000" dirty="0" smtClean="0"/>
                  <a:t>2</a:t>
                </a:r>
                <a:endParaRPr lang="es-PE" sz="2000" baseline="30000" dirty="0"/>
              </a:p>
            </p:txBody>
          </p:sp>
        </mc:Choice>
        <mc:Fallback xmlns="">
          <p:sp>
            <p:nvSpPr>
              <p:cNvPr id="27" name="Rectángulo 26"/>
              <p:cNvSpPr>
                <a:spLocks noRot="1" noChangeAspect="1" noMove="1" noResize="1" noEditPoints="1" noAdjustHandles="1" noChangeArrowheads="1" noChangeShapeType="1" noTextEdit="1"/>
              </p:cNvSpPr>
              <p:nvPr/>
            </p:nvSpPr>
            <p:spPr>
              <a:xfrm>
                <a:off x="7474913" y="4289719"/>
                <a:ext cx="4223529" cy="481094"/>
              </a:xfrm>
              <a:prstGeom prst="rect">
                <a:avLst/>
              </a:prstGeom>
              <a:blipFill>
                <a:blip r:embed="rId18"/>
                <a:stretch>
                  <a:fillRect l="-722" t="-7595" b="-5063"/>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8" name="Rectángulo 27"/>
              <p:cNvSpPr/>
              <p:nvPr/>
            </p:nvSpPr>
            <p:spPr>
              <a:xfrm>
                <a:off x="8318894" y="5563306"/>
                <a:ext cx="2535566" cy="400110"/>
              </a:xfrm>
              <a:prstGeom prst="rect">
                <a:avLst/>
              </a:prstGeom>
              <a:solidFill>
                <a:schemeClr val="accent2">
                  <a:lumMod val="40000"/>
                  <a:lumOff val="60000"/>
                </a:schemeClr>
              </a:solidFill>
            </p:spPr>
            <p:txBody>
              <a:bodyPr wrap="none">
                <a:spAutoFit/>
              </a:bodyPr>
              <a:lstStyle/>
              <a:p>
                <a:r>
                  <a:rPr lang="es-PE" sz="2000" dirty="0" smtClean="0">
                    <a:latin typeface="Cambria Math" panose="02040503050406030204" pitchFamily="18" charset="0"/>
                    <a:ea typeface="Cambria Math" panose="02040503050406030204" pitchFamily="18" charset="0"/>
                  </a:rPr>
                  <a:t>U</a:t>
                </a:r>
                <a14:m>
                  <m:oMath xmlns:m="http://schemas.openxmlformats.org/officeDocument/2006/math">
                    <m:r>
                      <a:rPr lang="es-PE" sz="2000" b="0" i="1" smtClean="0">
                        <a:latin typeface="Cambria Math" panose="02040503050406030204" pitchFamily="18" charset="0"/>
                        <a:ea typeface="Cambria Math" panose="02040503050406030204" pitchFamily="18" charset="0"/>
                      </a:rPr>
                      <m:t>=</m:t>
                    </m:r>
                    <m:r>
                      <a:rPr lang="es-PE" sz="2000" i="1" smtClean="0">
                        <a:latin typeface="Cambria Math" panose="02040503050406030204" pitchFamily="18" charset="0"/>
                        <a:ea typeface="Cambria Math" panose="02040503050406030204" pitchFamily="18" charset="0"/>
                      </a:rPr>
                      <m:t>4</m:t>
                    </m:r>
                    <m:r>
                      <a:rPr lang="es-PE" sz="2000" b="0" i="1" smtClean="0">
                        <a:latin typeface="Cambria Math" panose="02040503050406030204" pitchFamily="18" charset="0"/>
                        <a:ea typeface="Cambria Math" panose="02040503050406030204" pitchFamily="18" charset="0"/>
                      </a:rPr>
                      <m:t>.71 </m:t>
                    </m:r>
                    <m:r>
                      <a:rPr lang="es-PE" sz="2000" b="0" i="1" smtClean="0">
                        <a:latin typeface="Cambria Math" panose="02040503050406030204" pitchFamily="18" charset="0"/>
                        <a:ea typeface="Cambria Math" panose="02040503050406030204" pitchFamily="18" charset="0"/>
                      </a:rPr>
                      <m:t>𝑥</m:t>
                    </m:r>
                    <m:r>
                      <a:rPr lang="es-PE" sz="2000" b="0" i="1" smtClean="0">
                        <a:latin typeface="Cambria Math" panose="02040503050406030204" pitchFamily="18" charset="0"/>
                        <a:ea typeface="Cambria Math" panose="02040503050406030204" pitchFamily="18" charset="0"/>
                      </a:rPr>
                      <m:t> 105 </m:t>
                    </m:r>
                    <m:r>
                      <a:rPr lang="es-PE" sz="2000" b="0" i="1" smtClean="0">
                        <a:latin typeface="Cambria Math" panose="02040503050406030204" pitchFamily="18" charset="0"/>
                        <a:ea typeface="Cambria Math" panose="02040503050406030204" pitchFamily="18" charset="0"/>
                      </a:rPr>
                      <m:t>𝑒𝑟𝑔𝑖𝑜𝑠</m:t>
                    </m:r>
                  </m:oMath>
                </a14:m>
                <a:endParaRPr lang="es-PE" sz="2000" baseline="30000" dirty="0"/>
              </a:p>
            </p:txBody>
          </p:sp>
        </mc:Choice>
        <mc:Fallback xmlns="">
          <p:sp>
            <p:nvSpPr>
              <p:cNvPr id="28" name="Rectángulo 27"/>
              <p:cNvSpPr>
                <a:spLocks noRot="1" noChangeAspect="1" noMove="1" noResize="1" noEditPoints="1" noAdjustHandles="1" noChangeArrowheads="1" noChangeShapeType="1" noTextEdit="1"/>
              </p:cNvSpPr>
              <p:nvPr/>
            </p:nvSpPr>
            <p:spPr>
              <a:xfrm>
                <a:off x="8318894" y="5563306"/>
                <a:ext cx="2535566" cy="400110"/>
              </a:xfrm>
              <a:prstGeom prst="rect">
                <a:avLst/>
              </a:prstGeom>
              <a:blipFill>
                <a:blip r:embed="rId19"/>
                <a:stretch>
                  <a:fillRect l="-2644" t="-9231" b="-27692"/>
                </a:stretch>
              </a:blipFill>
            </p:spPr>
            <p:txBody>
              <a:bodyPr/>
              <a:lstStyle/>
              <a:p>
                <a:r>
                  <a:rPr lang="es-ES">
                    <a:noFill/>
                  </a:rPr>
                  <a:t> </a:t>
                </a:r>
              </a:p>
            </p:txBody>
          </p:sp>
        </mc:Fallback>
      </mc:AlternateContent>
    </p:spTree>
    <p:extLst>
      <p:ext uri="{BB962C8B-B14F-4D97-AF65-F5344CB8AC3E}">
        <p14:creationId xmlns:p14="http://schemas.microsoft.com/office/powerpoint/2010/main" val="410711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barn(inVertical)">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arn(inVertical)">
                                      <p:cBhvr>
                                        <p:cTn id="32" dur="500"/>
                                        <p:tgtEl>
                                          <p:spTgt spid="20"/>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wipe(down)">
                                      <p:cBhvr>
                                        <p:cTn id="35" dur="500"/>
                                        <p:tgtEl>
                                          <p:spTgt spid="24"/>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wipe(down)">
                                      <p:cBhvr>
                                        <p:cTn id="38" dur="500"/>
                                        <p:tgtEl>
                                          <p:spTgt spid="25"/>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wipe(down)">
                                      <p:cBhvr>
                                        <p:cTn id="41" dur="500"/>
                                        <p:tgtEl>
                                          <p:spTgt spid="27"/>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28"/>
                                        </p:tgtEl>
                                        <p:attrNameLst>
                                          <p:attrName>style.visibility</p:attrName>
                                        </p:attrNameLst>
                                      </p:cBhvr>
                                      <p:to>
                                        <p:strVal val="visible"/>
                                      </p:to>
                                    </p:set>
                                    <p:animEffect transition="in" filter="wipe(down)">
                                      <p:cBhvr>
                                        <p:cTn id="44"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5" grpId="0"/>
      <p:bldP spid="17" grpId="0"/>
      <p:bldP spid="19" grpId="0"/>
      <p:bldP spid="20" grpId="0" animBg="1"/>
      <p:bldP spid="24" grpId="0" animBg="1"/>
      <p:bldP spid="25" grpId="0" animBg="1"/>
      <p:bldP spid="27" grpId="0" animBg="1"/>
      <p:bldP spid="28" grpId="0" animBg="1"/>
    </p:bldLst>
  </p:timing>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1939</TotalTime>
  <Words>669</Words>
  <Application>Microsoft Office PowerPoint</Application>
  <PresentationFormat>Panorámica</PresentationFormat>
  <Paragraphs>198</Paragraphs>
  <Slides>10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10</vt:i4>
      </vt:variant>
    </vt:vector>
  </HeadingPairs>
  <TitlesOfParts>
    <vt:vector size="18" baseType="lpstr">
      <vt:lpstr>Algerian</vt:lpstr>
      <vt:lpstr>Arial</vt:lpstr>
      <vt:lpstr>Calibri</vt:lpstr>
      <vt:lpstr>Cambria Math</vt:lpstr>
      <vt:lpstr>Century Gothic</vt:lpstr>
      <vt:lpstr>Times New Roman</vt:lpstr>
      <vt:lpstr>Wingdings 3</vt:lpstr>
      <vt:lpstr>Espiral</vt:lpstr>
      <vt:lpstr>Presentación de PowerPoint</vt:lpstr>
      <vt:lpstr>ELASTICIDAD</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ELASTICIDAD</dc:title>
  <dc:creator>Equipo</dc:creator>
  <cp:lastModifiedBy>Windows User</cp:lastModifiedBy>
  <cp:revision>212</cp:revision>
  <cp:lastPrinted>2015-03-02T18:30:31Z</cp:lastPrinted>
  <dcterms:created xsi:type="dcterms:W3CDTF">2015-01-28T14:34:05Z</dcterms:created>
  <dcterms:modified xsi:type="dcterms:W3CDTF">2020-07-28T08:05:55Z</dcterms:modified>
</cp:coreProperties>
</file>