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76" r:id="rId2"/>
    <p:sldId id="271" r:id="rId3"/>
    <p:sldId id="279" r:id="rId4"/>
    <p:sldId id="278" r:id="rId5"/>
    <p:sldId id="280" r:id="rId6"/>
    <p:sldId id="281" r:id="rId7"/>
    <p:sldId id="257" r:id="rId8"/>
    <p:sldId id="259" r:id="rId9"/>
    <p:sldId id="275" r:id="rId10"/>
    <p:sldId id="282" r:id="rId11"/>
    <p:sldId id="293" r:id="rId12"/>
    <p:sldId id="283" r:id="rId13"/>
    <p:sldId id="284" r:id="rId14"/>
    <p:sldId id="286" r:id="rId15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08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14B25574-53B9-44BB-8505-95D6E7D5B948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1"/>
            <a:ext cx="5486400" cy="3600450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258F42D6-A022-4D4C-B67D-15724C7B89BB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511117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2151064" y="728664"/>
            <a:ext cx="2579687" cy="3595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4097" tIns="47049" rIns="94097" bIns="47049" anchor="ctr"/>
          <a:lstStyle>
            <a:lvl1pPr defTabSz="461963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65175" indent="-295275" defTabSz="461963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76338" indent="-234950" defTabSz="461963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46238" indent="-234950" defTabSz="461963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117725" indent="-234950" defTabSz="461963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74925" indent="-234950" defTabSz="4619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2125" indent="-234950" defTabSz="4619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89325" indent="-234950" defTabSz="4619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46525" indent="-234950" defTabSz="4619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s-ES" sz="19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6" y="4554539"/>
            <a:ext cx="5502275" cy="43148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124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3895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2932843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36132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924717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904759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3186263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888111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12191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1" y="-695325"/>
            <a:ext cx="9156700" cy="24447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1" y="1828801"/>
            <a:ext cx="5027084" cy="48434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44684" y="1828801"/>
            <a:ext cx="5027083" cy="48434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FD482-2812-4E9F-993E-C9AD1C39600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490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207078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361751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88422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6143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204169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44820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75073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64806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0617D-E6F9-41C5-A3A2-EF2746DBCE36}" type="datetimeFigureOut">
              <a:rPr lang="es-PE" smtClean="0"/>
              <a:pPr/>
              <a:t>4/08/2020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02E5459-6806-4FF8-8D8B-A31CCA4321F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78586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2.png"/><Relationship Id="rId3" Type="http://schemas.openxmlformats.org/officeDocument/2006/relationships/image" Target="../media/image46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48.png"/><Relationship Id="rId11" Type="http://schemas.openxmlformats.org/officeDocument/2006/relationships/image" Target="../media/image50.png"/><Relationship Id="rId5" Type="http://schemas.openxmlformats.org/officeDocument/2006/relationships/oleObject" Target="../embeddings/oleObject1.bin"/><Relationship Id="rId15" Type="http://schemas.openxmlformats.org/officeDocument/2006/relationships/image" Target="../media/image54.png"/><Relationship Id="rId10" Type="http://schemas.openxmlformats.org/officeDocument/2006/relationships/image" Target="../media/image49.png"/><Relationship Id="rId4" Type="http://schemas.openxmlformats.org/officeDocument/2006/relationships/image" Target="../media/image47.png"/><Relationship Id="rId9" Type="http://schemas.openxmlformats.org/officeDocument/2006/relationships/oleObject" Target="../embeddings/oleObject4.bin"/><Relationship Id="rId14" Type="http://schemas.openxmlformats.org/officeDocument/2006/relationships/image" Target="../media/image5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6.png"/><Relationship Id="rId7" Type="http://schemas.openxmlformats.org/officeDocument/2006/relationships/image" Target="../media/image5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6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91544" y="404664"/>
            <a:ext cx="8136904" cy="6192688"/>
          </a:xfrm>
        </p:spPr>
        <p:txBody>
          <a:bodyPr/>
          <a:lstStyle/>
          <a:p>
            <a:pPr marL="45720" indent="0">
              <a:buNone/>
            </a:pPr>
            <a:endParaRPr lang="es-PE" dirty="0" smtClean="0"/>
          </a:p>
          <a:p>
            <a:pPr marL="45720" indent="0">
              <a:buNone/>
            </a:pPr>
            <a:endParaRPr lang="es-PE" dirty="0"/>
          </a:p>
          <a:p>
            <a:pPr marL="45720" indent="0">
              <a:buNone/>
            </a:pPr>
            <a:endParaRPr lang="es-PE" dirty="0" smtClean="0"/>
          </a:p>
          <a:p>
            <a:pPr marL="45720" indent="0">
              <a:buNone/>
            </a:pPr>
            <a:endParaRPr lang="es-PE" dirty="0"/>
          </a:p>
          <a:p>
            <a:pPr marL="45720" indent="0">
              <a:buNone/>
            </a:pPr>
            <a:endParaRPr lang="es-PE" dirty="0" smtClean="0"/>
          </a:p>
          <a:p>
            <a:pPr marL="45720" indent="0">
              <a:buNone/>
            </a:pPr>
            <a:endParaRPr lang="es-PE" dirty="0"/>
          </a:p>
          <a:p>
            <a:pPr marL="45720" indent="0">
              <a:buNone/>
            </a:pPr>
            <a:endParaRPr lang="es-PE" dirty="0" smtClean="0"/>
          </a:p>
          <a:p>
            <a:pPr marL="45720" indent="0" algn="ctr">
              <a:buNone/>
            </a:pPr>
            <a:endParaRPr lang="es-PE" dirty="0" smtClean="0"/>
          </a:p>
          <a:p>
            <a:pPr marL="45720" indent="0" algn="ctr">
              <a:buNone/>
            </a:pPr>
            <a:r>
              <a:rPr lang="es-PE" dirty="0" smtClean="0"/>
              <a:t>FACULTAD DE INGENIERIA MECANICA Y ELECTRICA</a:t>
            </a:r>
          </a:p>
          <a:p>
            <a:pPr marL="45720" indent="0" algn="ctr">
              <a:buNone/>
            </a:pPr>
            <a:r>
              <a:rPr lang="es-PE" sz="1400" dirty="0"/>
              <a:t>ESCUELA DE INGENIERIA MECANICA Y ELECTRICA</a:t>
            </a:r>
          </a:p>
          <a:p>
            <a:pPr marL="45720" indent="0">
              <a:buNone/>
            </a:pPr>
            <a:endParaRPr lang="es-PE" sz="1200" dirty="0"/>
          </a:p>
          <a:p>
            <a:pPr marL="45720" indent="0">
              <a:buNone/>
            </a:pPr>
            <a:r>
              <a:rPr lang="es-PE" dirty="0" smtClean="0"/>
              <a:t>CURSO		: MECANICA APLICADA I</a:t>
            </a:r>
          </a:p>
          <a:p>
            <a:pPr marL="45720" indent="0">
              <a:buNone/>
            </a:pPr>
            <a:endParaRPr lang="es-PE" sz="1200" dirty="0"/>
          </a:p>
          <a:p>
            <a:pPr marL="45720" indent="0">
              <a:buNone/>
            </a:pPr>
            <a:r>
              <a:rPr lang="es-PE" dirty="0" smtClean="0"/>
              <a:t>DOCENTE	: Lic. Carlos HUARCAYA CARHUAYO</a:t>
            </a:r>
          </a:p>
          <a:p>
            <a:pPr marL="45720" indent="0">
              <a:buNone/>
            </a:pPr>
            <a:r>
              <a:rPr lang="es-PE" dirty="0" smtClean="0"/>
              <a:t>			  </a:t>
            </a:r>
            <a:r>
              <a:rPr lang="es-PE" dirty="0" err="1" smtClean="0"/>
              <a:t>Ing</a:t>
            </a:r>
            <a:r>
              <a:rPr lang="es-PE" dirty="0" err="1"/>
              <a:t>°</a:t>
            </a:r>
            <a:r>
              <a:rPr lang="es-PE" dirty="0"/>
              <a:t> Wilder Enrique Román </a:t>
            </a:r>
            <a:r>
              <a:rPr lang="es-PE" dirty="0" err="1"/>
              <a:t>Munive</a:t>
            </a:r>
            <a:endParaRPr lang="es-PE" dirty="0"/>
          </a:p>
        </p:txBody>
      </p:sp>
      <p:pic>
        <p:nvPicPr>
          <p:cNvPr id="4" name="Imagen 3" descr="http://www.unica.edu.pe/transparencia/Universidad/img/escud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23792" y="548680"/>
            <a:ext cx="3240360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70840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558345" y="195003"/>
            <a:ext cx="104318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 smtClean="0"/>
              <a:t>1.- Un </a:t>
            </a:r>
            <a:r>
              <a:rPr lang="es-PE" dirty="0"/>
              <a:t>bloque de 5kg cuelga de un hilo de acero de 60 cm de longitud y 0,625 mm</a:t>
            </a:r>
            <a:r>
              <a:rPr lang="es-PE" baseline="30000" dirty="0"/>
              <a:t>2</a:t>
            </a:r>
            <a:r>
              <a:rPr lang="es-PE" dirty="0"/>
              <a:t> de sección; de él cuelga un hilo de acero como el anterior que soporta un peso de 2.5kg. Calcular el alargamiento de cada </a:t>
            </a:r>
            <a:r>
              <a:rPr lang="es-PE" dirty="0" smtClean="0"/>
              <a:t>hilo. Considerar </a:t>
            </a:r>
            <a:r>
              <a:rPr lang="es-PE" dirty="0"/>
              <a:t>el peso de los hilos </a:t>
            </a:r>
            <a:r>
              <a:rPr lang="es-PE" dirty="0" smtClean="0"/>
              <a:t>despreciable</a:t>
            </a:r>
            <a:r>
              <a:rPr lang="es-PE" dirty="0"/>
              <a:t> </a:t>
            </a:r>
            <a:r>
              <a:rPr lang="es-PE" dirty="0" smtClean="0"/>
              <a:t>(E </a:t>
            </a:r>
            <a:r>
              <a:rPr lang="es-PE" baseline="-25000" dirty="0" smtClean="0"/>
              <a:t>acero</a:t>
            </a:r>
            <a:r>
              <a:rPr lang="es-PE" dirty="0" smtClean="0"/>
              <a:t> </a:t>
            </a:r>
            <a:r>
              <a:rPr lang="es-PE" dirty="0"/>
              <a:t>= </a:t>
            </a:r>
            <a:r>
              <a:rPr lang="es-PE" dirty="0" smtClean="0"/>
              <a:t>2x10</a:t>
            </a:r>
            <a:r>
              <a:rPr lang="es-PE" baseline="30000" dirty="0" smtClean="0"/>
              <a:t>11</a:t>
            </a:r>
            <a:r>
              <a:rPr lang="es-PE" dirty="0" smtClean="0"/>
              <a:t>N/m</a:t>
            </a:r>
            <a:r>
              <a:rPr lang="es-PE" baseline="30000" dirty="0" smtClean="0"/>
              <a:t>2</a:t>
            </a:r>
            <a:r>
              <a:rPr lang="es-PE" dirty="0" smtClean="0"/>
              <a:t>).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65" y="1584377"/>
            <a:ext cx="2951677" cy="26847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4041820" y="1610410"/>
            <a:ext cx="19339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 smtClean="0"/>
              <a:t>i) </a:t>
            </a:r>
            <a:r>
              <a:rPr lang="es-PE" u="sng" dirty="0" smtClean="0"/>
              <a:t>D.C.L. para L</a:t>
            </a:r>
            <a:r>
              <a:rPr lang="es-PE" u="sng" baseline="-25000" dirty="0" smtClean="0"/>
              <a:t>1</a:t>
            </a:r>
            <a:endParaRPr lang="es-ES" u="sng" baseline="-25000" dirty="0"/>
          </a:p>
        </p:txBody>
      </p:sp>
      <p:sp>
        <p:nvSpPr>
          <p:cNvPr id="7" name="Rectángulo 6"/>
          <p:cNvSpPr/>
          <p:nvPr/>
        </p:nvSpPr>
        <p:spPr>
          <a:xfrm>
            <a:off x="8804857" y="1584377"/>
            <a:ext cx="19339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 smtClean="0"/>
              <a:t>ii) </a:t>
            </a:r>
            <a:r>
              <a:rPr lang="es-PE" u="sng" dirty="0" smtClean="0"/>
              <a:t>D.C.L. para L</a:t>
            </a:r>
            <a:r>
              <a:rPr lang="es-PE" u="sng" baseline="-25000" dirty="0" smtClean="0"/>
              <a:t>2</a:t>
            </a:r>
            <a:endParaRPr lang="es-ES" u="sng" baseline="-25000" dirty="0"/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055" y="2135407"/>
            <a:ext cx="364435" cy="1269645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7410" y="2142754"/>
            <a:ext cx="364435" cy="1269645"/>
          </a:xfrm>
          <a:prstGeom prst="rect">
            <a:avLst/>
          </a:prstGeom>
        </p:spPr>
      </p:pic>
      <p:sp>
        <p:nvSpPr>
          <p:cNvPr id="29" name="Rectángulo 28"/>
          <p:cNvSpPr/>
          <p:nvPr/>
        </p:nvSpPr>
        <p:spPr>
          <a:xfrm>
            <a:off x="4521346" y="1953709"/>
            <a:ext cx="410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F</a:t>
            </a:r>
            <a:r>
              <a:rPr lang="es-PE" b="1" baseline="-25000" dirty="0" smtClean="0"/>
              <a:t>1</a:t>
            </a:r>
            <a:endParaRPr lang="es-ES" b="1" u="sng" baseline="-25000" dirty="0"/>
          </a:p>
        </p:txBody>
      </p:sp>
      <p:sp>
        <p:nvSpPr>
          <p:cNvPr id="31" name="Rectángulo 30"/>
          <p:cNvSpPr/>
          <p:nvPr/>
        </p:nvSpPr>
        <p:spPr>
          <a:xfrm>
            <a:off x="9691584" y="2045496"/>
            <a:ext cx="410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F</a:t>
            </a:r>
            <a:r>
              <a:rPr lang="es-PE" b="1" baseline="-25000" dirty="0" smtClean="0"/>
              <a:t>2</a:t>
            </a:r>
            <a:endParaRPr lang="es-ES" b="1" u="sng" baseline="-25000" dirty="0"/>
          </a:p>
        </p:txBody>
      </p:sp>
      <p:sp>
        <p:nvSpPr>
          <p:cNvPr id="32" name="Rectángulo 31"/>
          <p:cNvSpPr/>
          <p:nvPr/>
        </p:nvSpPr>
        <p:spPr>
          <a:xfrm>
            <a:off x="4589923" y="3044641"/>
            <a:ext cx="8377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W= mg</a:t>
            </a:r>
            <a:endParaRPr lang="es-ES" sz="1400" b="1" u="sng" baseline="-25000" dirty="0"/>
          </a:p>
        </p:txBody>
      </p:sp>
      <p:sp>
        <p:nvSpPr>
          <p:cNvPr id="33" name="Rectángulo 32"/>
          <p:cNvSpPr/>
          <p:nvPr/>
        </p:nvSpPr>
        <p:spPr>
          <a:xfrm>
            <a:off x="9589627" y="3073844"/>
            <a:ext cx="8377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W= mg</a:t>
            </a:r>
            <a:endParaRPr lang="es-ES" sz="1400" b="1" u="sng" baseline="-25000" dirty="0"/>
          </a:p>
        </p:txBody>
      </p:sp>
      <p:sp>
        <p:nvSpPr>
          <p:cNvPr id="35" name="Rectángulo 34"/>
          <p:cNvSpPr/>
          <p:nvPr/>
        </p:nvSpPr>
        <p:spPr>
          <a:xfrm>
            <a:off x="4362111" y="3455450"/>
            <a:ext cx="918227" cy="305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F</a:t>
            </a:r>
            <a:r>
              <a:rPr lang="es-PE" sz="1400" b="1" baseline="-25000" dirty="0" smtClean="0"/>
              <a:t>1</a:t>
            </a:r>
            <a:r>
              <a:rPr lang="es-PE" sz="1400" b="1" dirty="0" smtClean="0"/>
              <a:t>= mg</a:t>
            </a:r>
            <a:endParaRPr lang="es-ES" sz="1400" b="1" u="sng" baseline="-25000" dirty="0"/>
          </a:p>
        </p:txBody>
      </p:sp>
      <p:sp>
        <p:nvSpPr>
          <p:cNvPr id="36" name="Rectángulo 35"/>
          <p:cNvSpPr/>
          <p:nvPr/>
        </p:nvSpPr>
        <p:spPr>
          <a:xfrm>
            <a:off x="4362111" y="3865620"/>
            <a:ext cx="2206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F</a:t>
            </a:r>
            <a:r>
              <a:rPr lang="es-PE" sz="1400" b="1" baseline="-25000" dirty="0" smtClean="0"/>
              <a:t>1</a:t>
            </a:r>
            <a:r>
              <a:rPr lang="es-PE" sz="1400" b="1" dirty="0" smtClean="0"/>
              <a:t>= (7,5 Kg) (9,8 m/s</a:t>
            </a:r>
            <a:r>
              <a:rPr lang="es-PE" sz="1400" b="1" baseline="30000" dirty="0" smtClean="0"/>
              <a:t>2</a:t>
            </a:r>
            <a:r>
              <a:rPr lang="es-PE" sz="1400" b="1" dirty="0" smtClean="0"/>
              <a:t>)</a:t>
            </a:r>
            <a:endParaRPr lang="es-ES" sz="1400" b="1" u="sng" baseline="-25000" dirty="0"/>
          </a:p>
        </p:txBody>
      </p:sp>
      <p:sp>
        <p:nvSpPr>
          <p:cNvPr id="37" name="Rectángulo 36"/>
          <p:cNvSpPr/>
          <p:nvPr/>
        </p:nvSpPr>
        <p:spPr>
          <a:xfrm>
            <a:off x="4362111" y="4247229"/>
            <a:ext cx="106558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F</a:t>
            </a:r>
            <a:r>
              <a:rPr lang="es-PE" sz="1400" b="1" baseline="-25000" dirty="0" smtClean="0"/>
              <a:t>1</a:t>
            </a:r>
            <a:r>
              <a:rPr lang="es-PE" sz="1400" b="1" dirty="0" smtClean="0"/>
              <a:t>= 73,5 N</a:t>
            </a:r>
            <a:endParaRPr lang="es-ES" sz="1400" b="1" u="sng" baseline="-25000" dirty="0"/>
          </a:p>
        </p:txBody>
      </p:sp>
      <p:sp>
        <p:nvSpPr>
          <p:cNvPr id="38" name="Rectángulo 37"/>
          <p:cNvSpPr/>
          <p:nvPr/>
        </p:nvSpPr>
        <p:spPr>
          <a:xfrm>
            <a:off x="9153659" y="3497391"/>
            <a:ext cx="918227" cy="305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F</a:t>
            </a:r>
            <a:r>
              <a:rPr lang="es-PE" sz="1400" b="1" baseline="-25000" dirty="0" smtClean="0"/>
              <a:t>2</a:t>
            </a:r>
            <a:r>
              <a:rPr lang="es-PE" sz="1400" b="1" dirty="0" smtClean="0"/>
              <a:t>= </a:t>
            </a:r>
            <a:r>
              <a:rPr lang="es-PE" sz="1400" b="1" dirty="0" smtClean="0"/>
              <a:t>mg</a:t>
            </a:r>
            <a:endParaRPr lang="es-ES" sz="1400" b="1" u="sng" baseline="-25000" dirty="0"/>
          </a:p>
        </p:txBody>
      </p:sp>
      <p:sp>
        <p:nvSpPr>
          <p:cNvPr id="39" name="Rectángulo 38"/>
          <p:cNvSpPr/>
          <p:nvPr/>
        </p:nvSpPr>
        <p:spPr>
          <a:xfrm>
            <a:off x="9158793" y="3792065"/>
            <a:ext cx="2206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F</a:t>
            </a:r>
            <a:r>
              <a:rPr lang="es-PE" sz="1400" b="1" baseline="-25000" dirty="0" smtClean="0"/>
              <a:t>2</a:t>
            </a:r>
            <a:r>
              <a:rPr lang="es-PE" sz="1400" b="1" dirty="0" smtClean="0"/>
              <a:t>= </a:t>
            </a:r>
            <a:r>
              <a:rPr lang="es-PE" sz="1400" b="1" dirty="0" smtClean="0"/>
              <a:t>(2,5 Kg) (9,8 m/s</a:t>
            </a:r>
            <a:r>
              <a:rPr lang="es-PE" sz="1400" b="1" baseline="30000" dirty="0" smtClean="0"/>
              <a:t>2</a:t>
            </a:r>
            <a:r>
              <a:rPr lang="es-PE" sz="1400" b="1" dirty="0" smtClean="0"/>
              <a:t>)</a:t>
            </a:r>
            <a:endParaRPr lang="es-ES" sz="1400" b="1" u="sng" baseline="-25000" dirty="0"/>
          </a:p>
        </p:txBody>
      </p:sp>
      <p:sp>
        <p:nvSpPr>
          <p:cNvPr id="40" name="Rectángulo 39"/>
          <p:cNvSpPr/>
          <p:nvPr/>
        </p:nvSpPr>
        <p:spPr>
          <a:xfrm>
            <a:off x="9212920" y="4173397"/>
            <a:ext cx="106558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F</a:t>
            </a:r>
            <a:r>
              <a:rPr lang="es-PE" sz="1400" b="1" baseline="-25000" dirty="0" smtClean="0"/>
              <a:t>2</a:t>
            </a:r>
            <a:r>
              <a:rPr lang="es-PE" sz="1400" b="1" dirty="0" smtClean="0"/>
              <a:t>= </a:t>
            </a:r>
            <a:r>
              <a:rPr lang="es-PE" sz="1400" b="1" dirty="0" smtClean="0"/>
              <a:t>24,5 N</a:t>
            </a:r>
            <a:endParaRPr lang="es-ES" sz="1400" b="1" u="sng" baseline="-25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Rectángulo 40"/>
              <p:cNvSpPr/>
              <p:nvPr/>
            </p:nvSpPr>
            <p:spPr>
              <a:xfrm>
                <a:off x="6245912" y="4515365"/>
                <a:ext cx="1712890" cy="534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PE" sz="1400" b="1" dirty="0" smtClean="0"/>
                  <a:t>Como:  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∆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𝑳</m:t>
                        </m:r>
                      </m:den>
                    </m:f>
                  </m:oMath>
                </a14:m>
                <a:r>
                  <a:rPr lang="es-PE" b="1" dirty="0" smtClean="0"/>
                  <a:t/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41" name="Rectá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912" y="4515365"/>
                <a:ext cx="1712890" cy="534057"/>
              </a:xfrm>
              <a:prstGeom prst="rect">
                <a:avLst/>
              </a:prstGeom>
              <a:blipFill>
                <a:blip r:embed="rId4"/>
                <a:stretch>
                  <a:fillRect l="-106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2" name="Rectángulo 41"/>
              <p:cNvSpPr/>
              <p:nvPr/>
            </p:nvSpPr>
            <p:spPr>
              <a:xfrm>
                <a:off x="3489421" y="4863915"/>
                <a:ext cx="1237124" cy="5722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PE" sz="14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s-PE" b="1" dirty="0" smtClean="0"/>
                  <a:t/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42" name="Rectá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9421" y="4863915"/>
                <a:ext cx="1237124" cy="5722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3" name="Rectángulo 42"/>
              <p:cNvSpPr/>
              <p:nvPr/>
            </p:nvSpPr>
            <p:spPr>
              <a:xfrm>
                <a:off x="8272635" y="4945495"/>
                <a:ext cx="1237124" cy="5722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1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s-PE" sz="14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s-PE" b="1" dirty="0" smtClean="0"/>
                  <a:t/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43" name="Rectángulo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635" y="4945495"/>
                <a:ext cx="1237124" cy="5722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Rectángulo 43"/>
              <p:cNvSpPr/>
              <p:nvPr/>
            </p:nvSpPr>
            <p:spPr>
              <a:xfrm>
                <a:off x="3412899" y="5543839"/>
                <a:ext cx="3953815" cy="5907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PE" sz="14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𝟕𝟑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𝟔𝟎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𝟏𝟎𝟏𝟏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) 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𝟔𝟐𝟓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s-ES" b="1" u="sng" baseline="-25000" dirty="0"/>
              </a:p>
            </p:txBody>
          </p:sp>
        </mc:Choice>
        <mc:Fallback>
          <p:sp>
            <p:nvSpPr>
              <p:cNvPr id="44" name="Rectá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899" y="5543839"/>
                <a:ext cx="3953815" cy="59073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Rectángulo 44"/>
              <p:cNvSpPr/>
              <p:nvPr/>
            </p:nvSpPr>
            <p:spPr>
              <a:xfrm>
                <a:off x="8092783" y="5624096"/>
                <a:ext cx="3608000" cy="5907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1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s-PE" sz="14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𝟐𝟒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𝟔𝟎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𝟏𝟎𝟏𝟏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) 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𝟔𝟐𝟓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s-PE" b="1" dirty="0" smtClean="0"/>
                  <a:t/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45" name="Rectá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783" y="5624096"/>
                <a:ext cx="3608000" cy="5907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6" name="Rectángulo 45"/>
              <p:cNvSpPr/>
              <p:nvPr/>
            </p:nvSpPr>
            <p:spPr>
              <a:xfrm>
                <a:off x="3412899" y="6255757"/>
                <a:ext cx="1771709" cy="36298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PE" sz="1400" b="1" dirty="0" smtClean="0"/>
                  <a:t> = </a:t>
                </a:r>
                <a14:m>
                  <m:oMath xmlns:m="http://schemas.openxmlformats.org/officeDocument/2006/math">
                    <m:r>
                      <a:rPr lang="es-PE" b="0" i="0" smtClean="0">
                        <a:latin typeface="Cambria Math" panose="02040503050406030204" pitchFamily="18" charset="0"/>
                      </a:rPr>
                      <m:t>0,36 </m:t>
                    </m:r>
                    <m:r>
                      <m:rPr>
                        <m:sty m:val="p"/>
                      </m:rPr>
                      <a:rPr lang="es-PE" b="0" i="0" smtClean="0">
                        <a:latin typeface="Cambria Math" panose="02040503050406030204" pitchFamily="18" charset="0"/>
                      </a:rPr>
                      <m:t>mm</m:t>
                    </m:r>
                  </m:oMath>
                </a14:m>
                <a:endParaRPr lang="es-ES" u="sng" baseline="-25000" dirty="0"/>
              </a:p>
            </p:txBody>
          </p:sp>
        </mc:Choice>
        <mc:Fallback>
          <p:sp>
            <p:nvSpPr>
              <p:cNvPr id="46" name="Rectángulo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899" y="6255757"/>
                <a:ext cx="1771709" cy="362984"/>
              </a:xfrm>
              <a:prstGeom prst="rect">
                <a:avLst/>
              </a:prstGeom>
              <a:blipFill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7" name="Rectángulo 46"/>
              <p:cNvSpPr/>
              <p:nvPr/>
            </p:nvSpPr>
            <p:spPr>
              <a:xfrm>
                <a:off x="8125074" y="6351172"/>
                <a:ext cx="1771709" cy="33291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1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1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s-PE" sz="1400" b="1" dirty="0" smtClean="0"/>
                  <a:t> = </a:t>
                </a:r>
                <a14:m>
                  <m:oMath xmlns:m="http://schemas.openxmlformats.org/officeDocument/2006/math">
                    <m:r>
                      <a:rPr lang="es-PE" sz="1600" b="0" i="0" smtClean="0">
                        <a:latin typeface="Cambria Math" panose="02040503050406030204" pitchFamily="18" charset="0"/>
                      </a:rPr>
                      <m:t>0,12 </m:t>
                    </m:r>
                    <m:r>
                      <m:rPr>
                        <m:sty m:val="p"/>
                      </m:rPr>
                      <a:rPr lang="es-PE" sz="1600" b="0" i="0" smtClean="0">
                        <a:latin typeface="Cambria Math" panose="02040503050406030204" pitchFamily="18" charset="0"/>
                      </a:rPr>
                      <m:t>mm</m:t>
                    </m:r>
                  </m:oMath>
                </a14:m>
                <a:endParaRPr lang="es-ES" sz="1600" u="sng" baseline="-25000" dirty="0"/>
              </a:p>
            </p:txBody>
          </p:sp>
        </mc:Choice>
        <mc:Fallback>
          <p:sp>
            <p:nvSpPr>
              <p:cNvPr id="47" name="Rectángulo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074" y="6351172"/>
                <a:ext cx="1771709" cy="332912"/>
              </a:xfrm>
              <a:prstGeom prst="rect">
                <a:avLst/>
              </a:prstGeom>
              <a:blipFill>
                <a:blip r:embed="rId10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ector recto de flecha 2"/>
          <p:cNvCxnSpPr/>
          <p:nvPr/>
        </p:nvCxnSpPr>
        <p:spPr>
          <a:xfrm flipH="1">
            <a:off x="5312806" y="4832073"/>
            <a:ext cx="791189" cy="1855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>
            <a:off x="7944224" y="4833770"/>
            <a:ext cx="452801" cy="2156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655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32586" y="352718"/>
            <a:ext cx="10560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/>
              <a:t>2</a:t>
            </a:r>
            <a:r>
              <a:rPr lang="es-PE" dirty="0" smtClean="0"/>
              <a:t>.- </a:t>
            </a:r>
            <a:r>
              <a:rPr lang="es-ES" dirty="0"/>
              <a:t>.- El limite elástico de un cable de acero es 2,4x10</a:t>
            </a:r>
            <a:r>
              <a:rPr lang="es-ES" baseline="30000" dirty="0"/>
              <a:t>8 </a:t>
            </a:r>
            <a:r>
              <a:rPr lang="es-ES" dirty="0" smtClean="0"/>
              <a:t>N/m</a:t>
            </a:r>
            <a:r>
              <a:rPr lang="es-ES" baseline="30000" dirty="0" smtClean="0"/>
              <a:t>2</a:t>
            </a:r>
            <a:r>
              <a:rPr lang="es-ES" dirty="0" smtClean="0"/>
              <a:t> ( esfuerzo máximo para el acero) y su </a:t>
            </a:r>
            <a:r>
              <a:rPr lang="es-ES" dirty="0"/>
              <a:t>área </a:t>
            </a:r>
            <a:r>
              <a:rPr lang="es-ES" dirty="0" smtClean="0"/>
              <a:t>de </a:t>
            </a:r>
            <a:r>
              <a:rPr lang="es-ES" dirty="0"/>
              <a:t>sección transversal </a:t>
            </a:r>
            <a:r>
              <a:rPr lang="es-ES" dirty="0" smtClean="0"/>
              <a:t>de </a:t>
            </a:r>
            <a:r>
              <a:rPr lang="es-ES" dirty="0"/>
              <a:t>4cm</a:t>
            </a:r>
            <a:r>
              <a:rPr lang="es-ES" baseline="30000" dirty="0"/>
              <a:t>2</a:t>
            </a:r>
            <a:r>
              <a:rPr lang="es-ES" dirty="0"/>
              <a:t>. Calcular la aceleración </a:t>
            </a:r>
            <a:r>
              <a:rPr lang="es-ES" dirty="0" smtClean="0"/>
              <a:t>máxima </a:t>
            </a:r>
            <a:r>
              <a:rPr lang="es-ES" dirty="0"/>
              <a:t>hacia arriba que puede darse a un ascensor de 900 Kg sostenido por el cale sin que el esfuerzo exceda(1/3) del limite elástico</a:t>
            </a:r>
            <a:r>
              <a:rPr lang="es-PE" dirty="0" smtClean="0"/>
              <a:t>.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368" y="2225560"/>
            <a:ext cx="594342" cy="126964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743692" y="3187428"/>
            <a:ext cx="8377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W= mg</a:t>
            </a:r>
            <a:endParaRPr lang="es-ES" sz="1400" b="1" u="sng" baseline="-25000" dirty="0"/>
          </a:p>
        </p:txBody>
      </p:sp>
      <p:sp>
        <p:nvSpPr>
          <p:cNvPr id="5" name="Rectángulo 4"/>
          <p:cNvSpPr/>
          <p:nvPr/>
        </p:nvSpPr>
        <p:spPr>
          <a:xfrm>
            <a:off x="1717934" y="2081949"/>
            <a:ext cx="2808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600" b="1" dirty="0" smtClean="0"/>
              <a:t>T</a:t>
            </a:r>
            <a:endParaRPr lang="es-ES" sz="1600" b="1" u="sng" baseline="-25000" dirty="0"/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914400" y="2393882"/>
            <a:ext cx="12879" cy="79354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914400" y="2704415"/>
            <a:ext cx="2808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600" b="1" dirty="0" smtClean="0"/>
              <a:t>a</a:t>
            </a:r>
            <a:endParaRPr lang="es-ES" sz="1600" b="1" u="sng" baseline="-25000" dirty="0"/>
          </a:p>
        </p:txBody>
      </p:sp>
      <p:sp>
        <p:nvSpPr>
          <p:cNvPr id="10" name="Rectángulo 9"/>
          <p:cNvSpPr/>
          <p:nvPr/>
        </p:nvSpPr>
        <p:spPr>
          <a:xfrm>
            <a:off x="1161620" y="1516296"/>
            <a:ext cx="1089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i) </a:t>
            </a:r>
            <a:r>
              <a:rPr lang="es-PE" b="1" u="sng" dirty="0" smtClean="0"/>
              <a:t>D.C.L.</a:t>
            </a:r>
            <a:endParaRPr lang="es-ES" b="1" u="sng" baseline="-25000" dirty="0"/>
          </a:p>
        </p:txBody>
      </p:sp>
      <p:sp>
        <p:nvSpPr>
          <p:cNvPr id="11" name="Rectángulo 10"/>
          <p:cNvSpPr/>
          <p:nvPr/>
        </p:nvSpPr>
        <p:spPr>
          <a:xfrm>
            <a:off x="4057220" y="1677740"/>
            <a:ext cx="19700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ii) </a:t>
            </a:r>
            <a:r>
              <a:rPr lang="es-PE" b="1" u="sng" dirty="0" smtClean="0"/>
              <a:t>Del equilibrio.</a:t>
            </a:r>
            <a:endParaRPr lang="es-ES" b="1" u="sng" baseline="-25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Rectángulo 12"/>
              <p:cNvSpPr/>
              <p:nvPr/>
            </p:nvSpPr>
            <p:spPr>
              <a:xfrm>
                <a:off x="3805141" y="2301484"/>
                <a:ext cx="1719895" cy="394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s-P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s-PE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s-PE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</m:e>
                    </m:nary>
                  </m:oMath>
                </a14:m>
                <a:r>
                  <a:rPr lang="es-PE" b="1" dirty="0" smtClean="0"/>
                  <a:t> = m a</a:t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141" y="2301484"/>
                <a:ext cx="1719895" cy="394788"/>
              </a:xfrm>
              <a:prstGeom prst="rect">
                <a:avLst/>
              </a:prstGeom>
              <a:blipFill>
                <a:blip r:embed="rId3"/>
                <a:stretch>
                  <a:fillRect l="-19504" t="-112500" b="-17187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ángulo 13"/>
              <p:cNvSpPr/>
              <p:nvPr/>
            </p:nvSpPr>
            <p:spPr>
              <a:xfrm>
                <a:off x="3805140" y="2990034"/>
                <a:ext cx="171989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lang="es-PE" b="1" dirty="0" smtClean="0"/>
                  <a:t> = m a</a:t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14" name="Rectá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140" y="2990034"/>
                <a:ext cx="1719895" cy="369332"/>
              </a:xfrm>
              <a:prstGeom prst="rect">
                <a:avLst/>
              </a:prstGeom>
              <a:blipFill>
                <a:blip r:embed="rId4"/>
                <a:stretch>
                  <a:fillRect t="-8197" r="-2482" b="-2459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ángulo 14"/>
              <p:cNvSpPr/>
              <p:nvPr/>
            </p:nvSpPr>
            <p:spPr>
              <a:xfrm>
                <a:off x="3805140" y="3576392"/>
                <a:ext cx="205474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</m:oMath>
                </a14:m>
                <a:r>
                  <a:rPr lang="es-PE" b="1" dirty="0" smtClean="0"/>
                  <a:t>= </a:t>
                </a:r>
                <a14:m>
                  <m:oMath xmlns:m="http://schemas.openxmlformats.org/officeDocument/2006/math">
                    <m:r>
                      <a:rPr lang="es-PE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es-PE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PE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lang="es-PE" b="1" dirty="0"/>
                  <a:t/>
                </a:r>
                <a:r>
                  <a:rPr lang="es-PE" b="1" dirty="0" smtClean="0"/>
                  <a:t>+ m a</a:t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15" name="Rectá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140" y="3576392"/>
                <a:ext cx="2054747" cy="369332"/>
              </a:xfrm>
              <a:prstGeom prst="rect">
                <a:avLst/>
              </a:prstGeom>
              <a:blipFill>
                <a:blip r:embed="rId5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Rectángulo 15"/>
              <p:cNvSpPr/>
              <p:nvPr/>
            </p:nvSpPr>
            <p:spPr>
              <a:xfrm>
                <a:off x="3805139" y="4239486"/>
                <a:ext cx="205474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</m:oMath>
                </a14:m>
                <a:r>
                  <a:rPr lang="es-PE" b="1" dirty="0" smtClean="0"/>
                  <a:t>= </a:t>
                </a:r>
                <a14:m>
                  <m:oMath xmlns:m="http://schemas.openxmlformats.org/officeDocument/2006/math">
                    <m:r>
                      <a:rPr lang="es-PE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es-PE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m:rPr>
                        <m:nor/>
                      </m:rPr>
                      <a:rPr lang="es-PE" b="1" dirty="0"/>
                      <m:t>a</m:t>
                    </m:r>
                  </m:oMath>
                </a14:m>
                <a:r>
                  <a:rPr lang="es-PE" b="1" dirty="0"/>
                  <a:t/>
                </a:r>
                <a:r>
                  <a:rPr lang="es-PE" b="1" dirty="0" smtClean="0"/>
                  <a:t>+</a:t>
                </a:r>
                <a:r>
                  <a:rPr lang="es-PE" b="1" dirty="0">
                    <a:ea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r>
                      <a:rPr lang="es-PE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lang="es-PE" b="1" dirty="0" smtClean="0"/>
                  <a:t>)</a:t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139" y="4239486"/>
                <a:ext cx="2054747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ángulo 16"/>
          <p:cNvSpPr/>
          <p:nvPr/>
        </p:nvSpPr>
        <p:spPr>
          <a:xfrm>
            <a:off x="7313428" y="1657100"/>
            <a:ext cx="28351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iii) </a:t>
            </a:r>
            <a:r>
              <a:rPr lang="es-PE" b="1" u="sng" dirty="0" smtClean="0"/>
              <a:t>De la ley de Hooke.</a:t>
            </a:r>
            <a:endParaRPr lang="es-ES" b="1" u="sng" baseline="-25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ángulo 17"/>
              <p:cNvSpPr/>
              <p:nvPr/>
            </p:nvSpPr>
            <p:spPr>
              <a:xfrm>
                <a:off x="8045438" y="2167370"/>
                <a:ext cx="1298689" cy="66652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2000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s-PE" sz="2000" b="0" i="1" smtClean="0">
                              <a:latin typeface="Cambria Math" panose="02040503050406030204" pitchFamily="18" charset="0"/>
                            </a:rPr>
                            <m:t>𝑀𝑎𝑥</m:t>
                          </m:r>
                        </m:sub>
                      </m:sSub>
                      <m:r>
                        <a:rPr lang="es-PE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PE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s-PE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438" y="2167370"/>
                <a:ext cx="1298689" cy="6665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ángulo 18"/>
              <p:cNvSpPr/>
              <p:nvPr/>
            </p:nvSpPr>
            <p:spPr>
              <a:xfrm>
                <a:off x="8045438" y="3211376"/>
                <a:ext cx="2991756" cy="5531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es-P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" dirty="0"/>
                          <m:t>2,4</m:t>
                        </m:r>
                        <m:r>
                          <m:rPr>
                            <m:nor/>
                          </m:rPr>
                          <a:rPr lang="es-ES" dirty="0"/>
                          <m:t>x</m:t>
                        </m:r>
                        <m:r>
                          <m:rPr>
                            <m:nor/>
                          </m:rPr>
                          <a:rPr lang="es-ES" dirty="0"/>
                          <m:t>108</m:t>
                        </m:r>
                      </m:num>
                      <m:den>
                        <m:r>
                          <a:rPr lang="es-P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s-PE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PE" b="0" i="0" dirty="0" smtClean="0"/>
                          <m:t>900 (</m:t>
                        </m:r>
                        <m:r>
                          <m:rPr>
                            <m:nor/>
                          </m:rPr>
                          <a:rPr lang="es-PE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es-PE" b="0" i="0" dirty="0" smtClean="0"/>
                          <m:t> + 9,8)</m:t>
                        </m:r>
                      </m:num>
                      <m:den>
                        <m:r>
                          <a:rPr lang="es-P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s-P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s-P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  <m:r>
                          <a:rPr lang="es-PE" b="1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PE" b="1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s-ES" b="1" u="sng" baseline="-25000" dirty="0"/>
              </a:p>
            </p:txBody>
          </p:sp>
        </mc:Choice>
        <mc:Fallback>
          <p:sp>
            <p:nvSpPr>
              <p:cNvPr id="19" name="Rectá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438" y="3211376"/>
                <a:ext cx="2991756" cy="553165"/>
              </a:xfrm>
              <a:prstGeom prst="rect">
                <a:avLst/>
              </a:prstGeom>
              <a:blipFill>
                <a:blip r:embed="rId8"/>
                <a:stretch>
                  <a:fillRect b="-439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ángulo 19"/>
              <p:cNvSpPr/>
              <p:nvPr/>
            </p:nvSpPr>
            <p:spPr>
              <a:xfrm>
                <a:off x="3862525" y="4796353"/>
                <a:ext cx="205474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</m:oMath>
                </a14:m>
                <a:r>
                  <a:rPr lang="es-PE" b="1" dirty="0" smtClean="0"/>
                  <a:t>= 900 (a + 9,8) </a:t>
                </a:r>
                <a:endParaRPr lang="es-ES" b="1" u="sng" baseline="-25000" dirty="0"/>
              </a:p>
            </p:txBody>
          </p:sp>
        </mc:Choice>
        <mc:Fallback>
          <p:sp>
            <p:nvSpPr>
              <p:cNvPr id="20" name="Rectá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25" y="4796353"/>
                <a:ext cx="2054747" cy="369332"/>
              </a:xfrm>
              <a:prstGeom prst="rect">
                <a:avLst/>
              </a:prstGeom>
              <a:blipFill>
                <a:blip r:embed="rId9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Rectángulo 21"/>
              <p:cNvSpPr/>
              <p:nvPr/>
            </p:nvSpPr>
            <p:spPr>
              <a:xfrm>
                <a:off x="8045438" y="4580153"/>
                <a:ext cx="2054747" cy="3693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s-PE" b="1" i="1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s-PE" b="1" dirty="0" smtClean="0"/>
                  <a:t>= </a:t>
                </a:r>
                <a14:m>
                  <m:oMath xmlns:m="http://schemas.openxmlformats.org/officeDocument/2006/math"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𝟐𝟓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s-P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</m:t>
                    </m:r>
                  </m:oMath>
                </a14:m>
                <a:endParaRPr lang="es-ES" b="1" u="sng" baseline="-25000" dirty="0"/>
              </a:p>
            </p:txBody>
          </p:sp>
        </mc:Choice>
        <mc:Fallback>
          <p:sp>
            <p:nvSpPr>
              <p:cNvPr id="22" name="Rectá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438" y="4580153"/>
                <a:ext cx="2054747" cy="369332"/>
              </a:xfrm>
              <a:prstGeom prst="rect">
                <a:avLst/>
              </a:prstGeom>
              <a:blipFill>
                <a:blip r:embed="rId10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64442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72884" y="323843"/>
            <a:ext cx="4477115" cy="2452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532586" y="413944"/>
            <a:ext cx="5602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s-ES" dirty="0">
                <a:latin typeface="Times New Roman" panose="02020603050405020304" pitchFamily="18" charset="0"/>
              </a:rPr>
              <a:t>3</a:t>
            </a:r>
            <a:r>
              <a:rPr lang="es-ES" dirty="0" smtClean="0">
                <a:latin typeface="Times New Roman" panose="02020603050405020304" pitchFamily="18" charset="0"/>
              </a:rPr>
              <a:t>.- Según la figura, la barra AB esta soportada por la varilla de acero EB de 150 cm de longitud y por la varilla de cobre CD de 90 cm de longitud. Si la sección de CD es de 5 cm² y la de EB 3 cm², determinar el esfuerzo en cada varilla vertical y el alargamiento de la de acero. Despreciar el peso de AB y considerar para el cobre E=1,2x10</a:t>
            </a:r>
            <a:r>
              <a:rPr lang="es-ES" baseline="30000" dirty="0" smtClean="0">
                <a:latin typeface="Times New Roman" panose="02020603050405020304" pitchFamily="18" charset="0"/>
              </a:rPr>
              <a:t>6</a:t>
            </a:r>
            <a:r>
              <a:rPr lang="es-ES" dirty="0" smtClean="0">
                <a:latin typeface="Times New Roman" panose="02020603050405020304" pitchFamily="18" charset="0"/>
              </a:rPr>
              <a:t> kg/cm</a:t>
            </a:r>
            <a:r>
              <a:rPr lang="es-ES" baseline="30000" dirty="0" smtClean="0">
                <a:latin typeface="Times New Roman" panose="02020603050405020304" pitchFamily="18" charset="0"/>
              </a:rPr>
              <a:t>2</a:t>
            </a:r>
            <a:r>
              <a:rPr lang="es-ES" dirty="0" smtClean="0">
                <a:latin typeface="Times New Roman" panose="02020603050405020304" pitchFamily="18" charset="0"/>
              </a:rPr>
              <a:t> </a:t>
            </a:r>
            <a:r>
              <a:rPr lang="es-PE" dirty="0" smtClean="0">
                <a:latin typeface="Times New Roman" panose="02020603050405020304" pitchFamily="18" charset="0"/>
              </a:rPr>
              <a:t>y para el acero </a:t>
            </a:r>
            <a:r>
              <a:rPr lang="es-ES" dirty="0" smtClean="0">
                <a:latin typeface="Times New Roman" panose="02020603050405020304" pitchFamily="18" charset="0"/>
              </a:rPr>
              <a:t>E=2,1x10</a:t>
            </a:r>
            <a:r>
              <a:rPr lang="es-ES" baseline="30000" dirty="0" smtClean="0">
                <a:latin typeface="Times New Roman" panose="02020603050405020304" pitchFamily="18" charset="0"/>
              </a:rPr>
              <a:t>6</a:t>
            </a:r>
            <a:r>
              <a:rPr lang="es-ES" dirty="0" smtClean="0">
                <a:latin typeface="Times New Roman" panose="02020603050405020304" pitchFamily="18" charset="0"/>
              </a:rPr>
              <a:t> kg/cm</a:t>
            </a:r>
            <a:r>
              <a:rPr lang="es-ES" baseline="30000" dirty="0" smtClean="0">
                <a:latin typeface="Times New Roman" panose="02020603050405020304" pitchFamily="18" charset="0"/>
              </a:rPr>
              <a:t>2</a:t>
            </a:r>
            <a:endParaRPr lang="es-PE" dirty="0">
              <a:latin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935" y="3050813"/>
            <a:ext cx="3963824" cy="1497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2515496" y="2496815"/>
            <a:ext cx="1089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i) </a:t>
            </a:r>
            <a:r>
              <a:rPr lang="es-PE" b="1" u="sng" dirty="0" smtClean="0"/>
              <a:t>D.C.L.</a:t>
            </a:r>
            <a:endParaRPr lang="es-ES" b="1" u="sng" baseline="-25000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37471055"/>
              </p:ext>
            </p:extLst>
          </p:nvPr>
        </p:nvGraphicFramePr>
        <p:xfrm>
          <a:off x="1032683" y="5033969"/>
          <a:ext cx="3970591" cy="1070618"/>
        </p:xfrm>
        <a:graphic>
          <a:graphicData uri="http://schemas.openxmlformats.org/presentationml/2006/ole">
            <p:oleObj spid="_x0000_s1232" name="Ecuación" r:id="rId5" imgW="3149600" imgH="787400" progId="Equation.3">
              <p:embed/>
            </p:oleObj>
          </a:graphicData>
        </a:graphic>
      </p:graphicFrame>
      <p:pic>
        <p:nvPicPr>
          <p:cNvPr id="10" name="Imagen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7425" y="3422535"/>
            <a:ext cx="3819525" cy="923925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7404273" y="2887796"/>
            <a:ext cx="1089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ii) </a:t>
            </a:r>
            <a:r>
              <a:rPr lang="es-PE" b="1" u="sng" dirty="0" smtClean="0"/>
              <a:t>D.C.L.</a:t>
            </a:r>
            <a:endParaRPr lang="es-ES" b="1" u="sng" baseline="-25000" dirty="0"/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66735610"/>
              </p:ext>
            </p:extLst>
          </p:nvPr>
        </p:nvGraphicFramePr>
        <p:xfrm>
          <a:off x="6331504" y="4622662"/>
          <a:ext cx="853022" cy="545201"/>
        </p:xfrm>
        <a:graphic>
          <a:graphicData uri="http://schemas.openxmlformats.org/presentationml/2006/ole">
            <p:oleObj spid="_x0000_s1233" name="Ecuación" r:id="rId7" imgW="609336" imgH="393529" progId="Equation.3">
              <p:embed/>
            </p:oleObj>
          </a:graphicData>
        </a:graphic>
      </p:graphicFrame>
      <p:sp>
        <p:nvSpPr>
          <p:cNvPr id="14" name="Rectángulo 13"/>
          <p:cNvSpPr/>
          <p:nvPr/>
        </p:nvSpPr>
        <p:spPr>
          <a:xfrm>
            <a:off x="5572788" y="4674557"/>
            <a:ext cx="801590" cy="316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Como:</a:t>
            </a:r>
            <a:endParaRPr lang="es-ES" sz="1400" b="1" u="sng" baseline="-25000" dirty="0"/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81399104"/>
              </p:ext>
            </p:extLst>
          </p:nvPr>
        </p:nvGraphicFramePr>
        <p:xfrm>
          <a:off x="5574435" y="5249150"/>
          <a:ext cx="2527444" cy="622666"/>
        </p:xfrm>
        <a:graphic>
          <a:graphicData uri="http://schemas.openxmlformats.org/presentationml/2006/ole">
            <p:oleObj spid="_x0000_s1234" name="Ecuación" r:id="rId8" imgW="1701800" imgH="419100" progId="Equation.3">
              <p:embed/>
            </p:oleObj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65759237"/>
              </p:ext>
            </p:extLst>
          </p:nvPr>
        </p:nvGraphicFramePr>
        <p:xfrm>
          <a:off x="5901182" y="6198649"/>
          <a:ext cx="1573776" cy="349300"/>
        </p:xfrm>
        <a:graphic>
          <a:graphicData uri="http://schemas.openxmlformats.org/presentationml/2006/ole">
            <p:oleObj spid="_x0000_s1235" name="Ecuación" r:id="rId9" imgW="1028700" imgH="228600" progId="Equation.3">
              <p:embed/>
            </p:oleObj>
          </a:graphicData>
        </a:graphic>
      </p:graphicFrame>
      <p:pic>
        <p:nvPicPr>
          <p:cNvPr id="18" name="Imagen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27881" y="3411623"/>
            <a:ext cx="1256645" cy="64950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65138" y="4246642"/>
            <a:ext cx="1263752" cy="266053"/>
          </a:xfrm>
          <a:prstGeom prst="rect">
            <a:avLst/>
          </a:prstGeom>
        </p:spPr>
      </p:pic>
      <p:sp>
        <p:nvSpPr>
          <p:cNvPr id="21" name="Rectángulo 20"/>
          <p:cNvSpPr/>
          <p:nvPr/>
        </p:nvSpPr>
        <p:spPr>
          <a:xfrm>
            <a:off x="8512756" y="4533007"/>
            <a:ext cx="26789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Resolviendo las ecuaciones</a:t>
            </a:r>
            <a:endParaRPr lang="es-ES" sz="1400" b="1" u="sng" baseline="-25000" dirty="0"/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6148" y="5048308"/>
            <a:ext cx="1315338" cy="28354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523256" y="4990924"/>
            <a:ext cx="1326743" cy="287320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215663" y="6218300"/>
            <a:ext cx="1543911" cy="388867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23364" y="6223807"/>
            <a:ext cx="1673728" cy="329649"/>
          </a:xfrm>
          <a:prstGeom prst="rect">
            <a:avLst/>
          </a:prstGeom>
        </p:spPr>
      </p:pic>
      <p:sp>
        <p:nvSpPr>
          <p:cNvPr id="26" name="Rectángulo 25"/>
          <p:cNvSpPr/>
          <p:nvPr/>
        </p:nvSpPr>
        <p:spPr>
          <a:xfrm>
            <a:off x="8949896" y="5581484"/>
            <a:ext cx="801590" cy="316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Como:</a:t>
            </a:r>
            <a:endParaRPr lang="es-ES" sz="1400" b="1" u="sng" baseline="-25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Rectángulo 26"/>
              <p:cNvSpPr/>
              <p:nvPr/>
            </p:nvSpPr>
            <p:spPr>
              <a:xfrm>
                <a:off x="9751486" y="5448099"/>
                <a:ext cx="743756" cy="5517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1600" i="1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s-PE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PE" sz="16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s-PE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s-PE" sz="1600" dirty="0"/>
              </a:p>
            </p:txBody>
          </p:sp>
        </mc:Choice>
        <mc:Fallback>
          <p:sp>
            <p:nvSpPr>
              <p:cNvPr id="27" name="Rectá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1486" y="5448099"/>
                <a:ext cx="743756" cy="5517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13326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25769" y="413944"/>
            <a:ext cx="97106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/>
              <a:t>4</a:t>
            </a:r>
            <a:r>
              <a:rPr lang="es-PE" dirty="0" smtClean="0"/>
              <a:t>.- Una barra de bronce de 20 cm </a:t>
            </a:r>
            <a:r>
              <a:rPr lang="es-PE" baseline="30000" dirty="0" smtClean="0"/>
              <a:t>2</a:t>
            </a:r>
            <a:r>
              <a:rPr lang="es-PE" dirty="0" smtClean="0"/>
              <a:t> de sección transversal esta sometida a las fuerzas axiales indicadas en la figura. Determinar el alargamiento de la barra. (E </a:t>
            </a:r>
            <a:r>
              <a:rPr lang="es-PE" baseline="-25000" dirty="0" smtClean="0"/>
              <a:t>bronce </a:t>
            </a:r>
            <a:r>
              <a:rPr lang="es-PE" dirty="0" smtClean="0"/>
              <a:t>=10</a:t>
            </a:r>
            <a:r>
              <a:rPr lang="es-PE" baseline="30000" dirty="0" smtClean="0"/>
              <a:t>6</a:t>
            </a:r>
            <a:r>
              <a:rPr lang="es-PE" dirty="0" smtClean="0"/>
              <a:t> Kg/cm</a:t>
            </a:r>
            <a:r>
              <a:rPr lang="es-PE" baseline="30000" dirty="0" smtClean="0"/>
              <a:t>2</a:t>
            </a:r>
            <a:r>
              <a:rPr lang="es-PE" dirty="0" smtClean="0"/>
              <a:t>). Considerar barra en reposo.</a:t>
            </a:r>
            <a:endParaRPr lang="es-ES" dirty="0"/>
          </a:p>
        </p:txBody>
      </p:sp>
      <p:pic>
        <p:nvPicPr>
          <p:cNvPr id="35" name="Imagen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1569" y="3265867"/>
            <a:ext cx="676476" cy="636432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1190" y="4161430"/>
            <a:ext cx="914400" cy="63643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5742" y="5331477"/>
            <a:ext cx="1236372" cy="636432"/>
          </a:xfrm>
          <a:prstGeom prst="rect">
            <a:avLst/>
          </a:prstGeom>
        </p:spPr>
      </p:pic>
      <p:graphicFrame>
        <p:nvGraphicFramePr>
          <p:cNvPr id="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88203314"/>
              </p:ext>
            </p:extLst>
          </p:nvPr>
        </p:nvGraphicFramePr>
        <p:xfrm>
          <a:off x="8175067" y="2219626"/>
          <a:ext cx="853022" cy="545201"/>
        </p:xfrm>
        <a:graphic>
          <a:graphicData uri="http://schemas.openxmlformats.org/presentationml/2006/ole">
            <p:oleObj spid="_x0000_s2100" name="Ecuación" r:id="rId4" imgW="609336" imgH="393529" progId="Equation.3">
              <p:embed/>
            </p:oleObj>
          </a:graphicData>
        </a:graphic>
      </p:graphicFrame>
      <p:sp>
        <p:nvSpPr>
          <p:cNvPr id="39" name="Rectángulo 38"/>
          <p:cNvSpPr/>
          <p:nvPr/>
        </p:nvSpPr>
        <p:spPr>
          <a:xfrm>
            <a:off x="6799124" y="2317119"/>
            <a:ext cx="801590" cy="316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400" b="1" dirty="0" smtClean="0"/>
              <a:t>Como:</a:t>
            </a:r>
            <a:endParaRPr lang="es-ES" sz="1400" b="1" u="sng" baseline="-25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3" name="CuadroTexto 42"/>
              <p:cNvSpPr txBox="1"/>
              <p:nvPr/>
            </p:nvSpPr>
            <p:spPr>
              <a:xfrm>
                <a:off x="5380645" y="3334880"/>
                <a:ext cx="5128512" cy="498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s-PE" sz="2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den>
                    </m:f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𝟔𝟎𝟎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𝑲𝒈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s-PE" sz="2000" b="1" i="1" baseline="30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𝑲𝒈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𝒄𝒎</m:t>
                            </m:r>
                            <m:r>
                              <a:rPr lang="es-PE" sz="2000" b="1" i="1" baseline="30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𝒄𝒎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PE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s-PE" sz="2000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PE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3" name="CuadroTexto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645" y="3334880"/>
                <a:ext cx="5128512" cy="498406"/>
              </a:xfrm>
              <a:prstGeom prst="rect">
                <a:avLst/>
              </a:prstGeom>
              <a:blipFill>
                <a:blip r:embed="rId5"/>
                <a:stretch>
                  <a:fillRect t="-1220" b="-73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CuadroTexto 43"/>
              <p:cNvSpPr txBox="1"/>
              <p:nvPr/>
            </p:nvSpPr>
            <p:spPr>
              <a:xfrm>
                <a:off x="5380645" y="4273146"/>
                <a:ext cx="5398969" cy="498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s-PE" sz="2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den>
                    </m:f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𝟐𝟎𝟎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𝑲𝒈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s-PE" sz="2000" b="1" i="1" baseline="30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𝑲𝒈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𝒄𝒎</m:t>
                            </m:r>
                            <m:r>
                              <a:rPr lang="es-PE" sz="2000" b="1" i="1" baseline="30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𝒄𝒎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PE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−1,5 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</m:sup>
                    </m:sSup>
                    <m:r>
                      <a:rPr lang="es-PE" sz="2000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PE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es-ES" sz="2000" dirty="0"/>
              </a:p>
            </p:txBody>
          </p:sp>
        </mc:Choice>
        <mc:Fallback>
          <p:sp>
            <p:nvSpPr>
              <p:cNvPr id="44" name="CuadroTexto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645" y="4273146"/>
                <a:ext cx="5398969" cy="498406"/>
              </a:xfrm>
              <a:prstGeom prst="rect">
                <a:avLst/>
              </a:prstGeom>
              <a:blipFill>
                <a:blip r:embed="rId6"/>
                <a:stretch>
                  <a:fillRect t="-1220" b="-609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CuadroTexto 44"/>
              <p:cNvSpPr txBox="1"/>
              <p:nvPr/>
            </p:nvSpPr>
            <p:spPr>
              <a:xfrm>
                <a:off x="5445041" y="5202293"/>
                <a:ext cx="5398969" cy="498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s-PE" sz="2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sSub>
                          <m:sSubPr>
                            <m:ctrlPr>
                              <a:rPr lang="es-PE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2000" b="1" i="1">
                                <a:latin typeface="Cambria Math" panose="02040503050406030204" pitchFamily="18" charset="0"/>
                              </a:rPr>
                              <m:t>𝑳</m:t>
                            </m:r>
                          </m:e>
                          <m:sub>
                            <m:r>
                              <a:rPr lang="es-PE" sz="2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num>
                      <m:den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den>
                    </m:f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𝟓𝟎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𝑲𝒈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d>
                          <m:dPr>
                            <m:ctrlP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s-PE" sz="2000" b="1" i="1" baseline="30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𝑲𝒈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𝒄𝒎</m:t>
                            </m:r>
                            <m:r>
                              <a:rPr lang="es-PE" sz="2000" b="1" i="1" baseline="30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s-PE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𝒄𝒎</m:t>
                        </m:r>
                        <m:r>
                          <a:rPr lang="es-PE" sz="2000" b="1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s-PE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PE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−0,5 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</m:sup>
                    </m:sSup>
                    <m:r>
                      <a:rPr lang="es-PE" sz="2000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PE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es-ES" sz="2000" dirty="0"/>
              </a:p>
            </p:txBody>
          </p:sp>
        </mc:Choice>
        <mc:Fallback>
          <p:sp>
            <p:nvSpPr>
              <p:cNvPr id="45" name="CuadroTexto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041" y="5202293"/>
                <a:ext cx="5398969" cy="498406"/>
              </a:xfrm>
              <a:prstGeom prst="rect">
                <a:avLst/>
              </a:prstGeom>
              <a:blipFill>
                <a:blip r:embed="rId7"/>
                <a:stretch>
                  <a:fillRect t="-1220" b="-73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6" name="CuadroTexto 45"/>
              <p:cNvSpPr txBox="1"/>
              <p:nvPr/>
            </p:nvSpPr>
            <p:spPr>
              <a:xfrm>
                <a:off x="5602310" y="6020521"/>
                <a:ext cx="5653825" cy="31130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PE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2000" b="1" i="1" smtClean="0">
                            <a:latin typeface="Cambria Math" panose="02040503050406030204" pitchFamily="18" charset="0"/>
                          </a:rPr>
                          <m:t>𝑻𝒐𝒕𝒂𝒍</m:t>
                        </m:r>
                      </m:sub>
                    </m:sSub>
                  </m:oMath>
                </a14:m>
                <a:r>
                  <a:rPr lang="es-PE" sz="2000" b="1" dirty="0"/>
                  <a:t/>
                </a:r>
                <a:r>
                  <a:rPr lang="es-PE" sz="2000" b="1" dirty="0" smtClean="0"/>
                  <a:t>=</a:t>
                </a:r>
                <a14:m>
                  <m:oMath xmlns:m="http://schemas.openxmlformats.org/officeDocument/2006/math">
                    <m:r>
                      <a:rPr lang="es-PE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s-PE" sz="2000" b="1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PE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s-PE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PE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s-PE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s-PE" sz="2000" b="1" i="1"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s-PE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PE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s-PE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</m:sup>
                    </m:sSup>
                    <m:r>
                      <a:rPr lang="es-PE" sz="2000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PE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m:rPr>
                        <m:nor/>
                      </m:rPr>
                      <a:rPr lang="es-PE" sz="2000" b="1" dirty="0"/>
                      <m:t>=</m:t>
                    </m:r>
                    <m:r>
                      <a:rPr lang="es-PE" sz="2000" b="0" i="1" dirty="0" smtClean="0">
                        <a:latin typeface="Cambria Math" panose="02040503050406030204" pitchFamily="18" charset="0"/>
                      </a:rPr>
                      <m:t>0,01</m:t>
                    </m:r>
                    <m:r>
                      <a:rPr lang="es-PE" sz="2000" b="0" i="1" dirty="0" smtClean="0">
                        <a:latin typeface="Cambria Math" panose="02040503050406030204" pitchFamily="18" charset="0"/>
                      </a:rPr>
                      <m:t>𝑚𝑚</m:t>
                    </m:r>
                  </m:oMath>
                </a14:m>
                <a:endParaRPr lang="es-ES" sz="2000" dirty="0"/>
              </a:p>
            </p:txBody>
          </p:sp>
        </mc:Choice>
        <mc:Fallback>
          <p:sp>
            <p:nvSpPr>
              <p:cNvPr id="46" name="CuadroTexto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310" y="6020521"/>
                <a:ext cx="5653825" cy="311304"/>
              </a:xfrm>
              <a:prstGeom prst="rect">
                <a:avLst/>
              </a:prstGeom>
              <a:blipFill>
                <a:blip r:embed="rId8"/>
                <a:stretch>
                  <a:fillRect l="-1510" t="-25490" b="-4705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Conector recto de flecha 47"/>
          <p:cNvCxnSpPr>
            <a:stCxn id="35" idx="3"/>
          </p:cNvCxnSpPr>
          <p:nvPr/>
        </p:nvCxnSpPr>
        <p:spPr>
          <a:xfrm flipV="1">
            <a:off x="2228045" y="3580327"/>
            <a:ext cx="489397" cy="37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/>
          <p:nvPr/>
        </p:nvCxnSpPr>
        <p:spPr>
          <a:xfrm flipV="1">
            <a:off x="1623308" y="4440740"/>
            <a:ext cx="489397" cy="37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/>
          <p:nvPr/>
        </p:nvCxnSpPr>
        <p:spPr>
          <a:xfrm flipV="1">
            <a:off x="2627860" y="5597459"/>
            <a:ext cx="489397" cy="37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/>
          <p:nvPr/>
        </p:nvCxnSpPr>
        <p:spPr>
          <a:xfrm flipH="1" flipV="1">
            <a:off x="1094588" y="3576571"/>
            <a:ext cx="456981" cy="37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/>
          <p:nvPr/>
        </p:nvCxnSpPr>
        <p:spPr>
          <a:xfrm flipH="1" flipV="1">
            <a:off x="2975590" y="4436984"/>
            <a:ext cx="456981" cy="37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/>
          <p:nvPr/>
        </p:nvCxnSpPr>
        <p:spPr>
          <a:xfrm flipH="1" flipV="1">
            <a:off x="4302114" y="5681198"/>
            <a:ext cx="456981" cy="37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6" name="Rectángulo 55"/>
          <p:cNvSpPr/>
          <p:nvPr/>
        </p:nvSpPr>
        <p:spPr>
          <a:xfrm>
            <a:off x="4309461" y="5376182"/>
            <a:ext cx="6785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200" b="1" dirty="0"/>
              <a:t>5</a:t>
            </a:r>
            <a:r>
              <a:rPr lang="es-PE" sz="1200" b="1" dirty="0" smtClean="0"/>
              <a:t>0 Kg</a:t>
            </a:r>
            <a:endParaRPr lang="es-ES" sz="1200" b="1" u="sng" baseline="-25000" dirty="0"/>
          </a:p>
        </p:txBody>
      </p:sp>
      <p:sp>
        <p:nvSpPr>
          <p:cNvPr id="57" name="Rectángulo 56"/>
          <p:cNvSpPr/>
          <p:nvPr/>
        </p:nvSpPr>
        <p:spPr>
          <a:xfrm>
            <a:off x="830352" y="3256526"/>
            <a:ext cx="7485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200" b="1" dirty="0" smtClean="0"/>
              <a:t>600 Kg</a:t>
            </a:r>
            <a:endParaRPr lang="es-ES" sz="1200" b="1" u="sng" baseline="-25000" dirty="0"/>
          </a:p>
        </p:txBody>
      </p:sp>
      <p:sp>
        <p:nvSpPr>
          <p:cNvPr id="58" name="Rectángulo 57"/>
          <p:cNvSpPr/>
          <p:nvPr/>
        </p:nvSpPr>
        <p:spPr>
          <a:xfrm>
            <a:off x="2279471" y="3298150"/>
            <a:ext cx="7485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200" b="1" dirty="0" smtClean="0"/>
              <a:t>600 Kg</a:t>
            </a:r>
            <a:endParaRPr lang="es-ES" sz="1200" b="1" u="sng" baseline="-25000" dirty="0"/>
          </a:p>
        </p:txBody>
      </p:sp>
      <p:sp>
        <p:nvSpPr>
          <p:cNvPr id="59" name="Rectángulo 58"/>
          <p:cNvSpPr/>
          <p:nvPr/>
        </p:nvSpPr>
        <p:spPr>
          <a:xfrm>
            <a:off x="2935403" y="4108472"/>
            <a:ext cx="7485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200" b="1" dirty="0"/>
              <a:t>2</a:t>
            </a:r>
            <a:r>
              <a:rPr lang="es-PE" sz="1200" b="1" dirty="0" smtClean="0"/>
              <a:t>00 Kg</a:t>
            </a:r>
            <a:endParaRPr lang="es-ES" sz="1200" b="1" u="sng" baseline="-25000" dirty="0"/>
          </a:p>
        </p:txBody>
      </p:sp>
      <p:sp>
        <p:nvSpPr>
          <p:cNvPr id="60" name="Rectángulo 59"/>
          <p:cNvSpPr/>
          <p:nvPr/>
        </p:nvSpPr>
        <p:spPr>
          <a:xfrm>
            <a:off x="1423872" y="4122901"/>
            <a:ext cx="7485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200" b="1" dirty="0"/>
              <a:t>2</a:t>
            </a:r>
            <a:r>
              <a:rPr lang="es-PE" sz="1200" b="1" dirty="0" smtClean="0"/>
              <a:t>00 Kg</a:t>
            </a:r>
            <a:endParaRPr lang="es-ES" sz="1200" b="1" u="sng" baseline="-25000" dirty="0"/>
          </a:p>
        </p:txBody>
      </p:sp>
      <p:sp>
        <p:nvSpPr>
          <p:cNvPr id="61" name="Rectángulo 60"/>
          <p:cNvSpPr/>
          <p:nvPr/>
        </p:nvSpPr>
        <p:spPr>
          <a:xfrm>
            <a:off x="2548084" y="5310104"/>
            <a:ext cx="6785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1200" b="1" dirty="0"/>
              <a:t>5</a:t>
            </a:r>
            <a:r>
              <a:rPr lang="es-PE" sz="1200" b="1" dirty="0" smtClean="0"/>
              <a:t>0 Kg</a:t>
            </a:r>
            <a:endParaRPr lang="es-ES" sz="1200" b="1" u="sng" baseline="-25000" dirty="0"/>
          </a:p>
        </p:txBody>
      </p:sp>
      <p:pic>
        <p:nvPicPr>
          <p:cNvPr id="64" name="Imagen 6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0084" y="1429823"/>
            <a:ext cx="4207976" cy="130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970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25769" y="413944"/>
            <a:ext cx="97106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 smtClean="0"/>
              <a:t>5.-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15369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8616" y="1867437"/>
            <a:ext cx="7984336" cy="2408349"/>
          </a:xfrm>
        </p:spPr>
        <p:txBody>
          <a:bodyPr>
            <a:prstTxWarp prst="textTriangleInverted">
              <a:avLst/>
            </a:prstTxWarp>
            <a:normAutofit/>
          </a:bodyPr>
          <a:lstStyle/>
          <a:p>
            <a:r>
              <a:rPr lang="es-PE" sz="8800" dirty="0" smtClean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Algerian" pitchFamily="82" charset="0"/>
              </a:rPr>
              <a:t>ELASTICIDAD</a:t>
            </a:r>
            <a:endParaRPr lang="es-PE" sz="8800" dirty="0">
              <a:solidFill>
                <a:schemeClr val="accent5">
                  <a:lumMod val="50000"/>
                </a:schemeClr>
              </a:solidFill>
              <a:effectLst>
                <a:reflection blurRad="6350" stA="60000" endA="900" endPos="60000" dist="60007" dir="5400000" sy="-100000" algn="bl" rotWithShape="0"/>
              </a:effectLst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6827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5612" y="399246"/>
            <a:ext cx="3240647" cy="643943"/>
          </a:xfrm>
        </p:spPr>
        <p:txBody>
          <a:bodyPr>
            <a:normAutofit fontScale="90000"/>
          </a:bodyPr>
          <a:lstStyle/>
          <a:p>
            <a:r>
              <a:rPr lang="es-PE" sz="3200" dirty="0" smtClean="0">
                <a:solidFill>
                  <a:srgbClr val="FF0000"/>
                </a:solidFill>
              </a:rPr>
              <a:t>INTRODUCCION</a:t>
            </a:r>
            <a:r>
              <a:rPr lang="es-PE" dirty="0" smtClean="0"/>
              <a:t/>
            </a:r>
            <a:br>
              <a:rPr lang="es-PE" dirty="0" smtClean="0"/>
            </a:b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2748" y="1226126"/>
            <a:ext cx="10515600" cy="5631873"/>
          </a:xfrm>
        </p:spPr>
        <p:txBody>
          <a:bodyPr>
            <a:normAutofit/>
          </a:bodyPr>
          <a:lstStyle/>
          <a:p>
            <a:pPr algn="just"/>
            <a:r>
              <a:rPr lang="es-PE" sz="2400" dirty="0">
                <a:solidFill>
                  <a:schemeClr val="tx1"/>
                </a:solidFill>
              </a:rPr>
              <a:t>La elasticidad </a:t>
            </a:r>
            <a:r>
              <a:rPr lang="es-PE" sz="2400" dirty="0" smtClean="0">
                <a:solidFill>
                  <a:schemeClr val="tx1"/>
                </a:solidFill>
              </a:rPr>
              <a:t>estudia </a:t>
            </a:r>
            <a:r>
              <a:rPr lang="es-PE" sz="2400" dirty="0">
                <a:solidFill>
                  <a:schemeClr val="tx1"/>
                </a:solidFill>
              </a:rPr>
              <a:t>las leyes que gobiernan las deformaciones sufridas por un cuerpo cuando se le aplica una fuerza externa.</a:t>
            </a:r>
          </a:p>
          <a:p>
            <a:pPr algn="just"/>
            <a:endParaRPr lang="es-PE" sz="2400" dirty="0" smtClean="0">
              <a:solidFill>
                <a:schemeClr val="tx1"/>
              </a:solidFill>
            </a:endParaRPr>
          </a:p>
          <a:p>
            <a:pPr algn="just"/>
            <a:r>
              <a:rPr lang="es-PE" sz="2400" dirty="0" smtClean="0">
                <a:solidFill>
                  <a:schemeClr val="tx1"/>
                </a:solidFill>
              </a:rPr>
              <a:t>El </a:t>
            </a:r>
            <a:r>
              <a:rPr lang="es-PE" sz="2400" dirty="0">
                <a:solidFill>
                  <a:schemeClr val="tx1"/>
                </a:solidFill>
              </a:rPr>
              <a:t>capítulo de elasticidad tiene como propósito explicar el comportamiento elástico o deformativo de las estructuras cuando están sometidas a cargas o fuerzas externas.</a:t>
            </a:r>
          </a:p>
          <a:p>
            <a:pPr algn="just"/>
            <a:endParaRPr lang="es-PE" sz="2400" dirty="0">
              <a:solidFill>
                <a:schemeClr val="tx1"/>
              </a:solidFill>
            </a:endParaRPr>
          </a:p>
          <a:p>
            <a:pPr algn="just"/>
            <a:r>
              <a:rPr lang="es-PE" sz="2400" dirty="0">
                <a:solidFill>
                  <a:schemeClr val="tx1"/>
                </a:solidFill>
              </a:rPr>
              <a:t>La elasticidad pertenece a Resistencia de los Materiales, en donde al diseñar o construir, se debe considerar el tipo de material y las dimensiones de ellas para obtener esfuerzos que puedan soportarlos.</a:t>
            </a:r>
          </a:p>
          <a:p>
            <a:pPr algn="just"/>
            <a:endParaRPr lang="es-PE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s-PE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265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1752600" y="5334000"/>
            <a:ext cx="8686800" cy="1066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s-ES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1752600" y="4419600"/>
            <a:ext cx="8686800" cy="914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s-ES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752600" y="1371600"/>
            <a:ext cx="8686800" cy="16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s-E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848600" cy="762000"/>
          </a:xfrm>
        </p:spPr>
        <p:txBody>
          <a:bodyPr/>
          <a:lstStyle/>
          <a:p>
            <a:pPr algn="ctr"/>
            <a:r>
              <a:rPr lang="es-ES_tradnl" sz="3200" b="1" dirty="0"/>
              <a:t>Resistencia de Materiales</a:t>
            </a:r>
            <a:endParaRPr lang="es-ES_tradnl" dirty="0" smtClean="0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1752600" y="2971800"/>
            <a:ext cx="8686800" cy="137160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s-E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828800" y="1447800"/>
            <a:ext cx="8534400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s-ES_tradnl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s-ES_tradnl" dirty="0" smtClean="0"/>
              <a:t>La ciencia que </a:t>
            </a:r>
            <a:r>
              <a:rPr lang="es-ES_tradnl" u="sng" dirty="0" smtClean="0"/>
              <a:t>estudia la capacidad mecánica</a:t>
            </a:r>
            <a:r>
              <a:rPr lang="es-ES_tradnl" dirty="0" smtClean="0"/>
              <a:t> doble de </a:t>
            </a:r>
            <a:r>
              <a:rPr lang="es-ES_tradnl" u="sng" dirty="0" smtClean="0"/>
              <a:t>los materiales frente a tensiones</a:t>
            </a:r>
            <a:r>
              <a:rPr lang="es-ES_tradnl" dirty="0" smtClean="0"/>
              <a:t> y </a:t>
            </a:r>
            <a:r>
              <a:rPr lang="es-ES_tradnl" u="sng" dirty="0" smtClean="0"/>
              <a:t>frente a deformaciones</a:t>
            </a:r>
            <a:r>
              <a:rPr lang="es-ES_tradnl" dirty="0" smtClean="0"/>
              <a:t>, 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_tradnl" dirty="0"/>
          </a:p>
          <a:p>
            <a:pPr>
              <a:lnSpc>
                <a:spcPct val="90000"/>
              </a:lnSpc>
              <a:buFontTx/>
              <a:buNone/>
            </a:pPr>
            <a:endParaRPr lang="es-ES_tradnl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s-ES_tradnl" dirty="0" smtClean="0"/>
              <a:t>así como </a:t>
            </a:r>
            <a:r>
              <a:rPr lang="es-ES_tradnl" i="1" dirty="0" smtClean="0"/>
              <a:t>la forma y dimensiones</a:t>
            </a:r>
            <a:r>
              <a:rPr lang="es-ES_tradnl" dirty="0" smtClean="0"/>
              <a:t> que deben tener los elementos resistentes para soportar unas determinadas cargas (acciones exteriores) 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_tradnl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s-ES_tradnl" i="1" dirty="0" smtClean="0"/>
              <a:t>sin que sus tensiones internas sobrepasen a las máximas admisibles del material</a:t>
            </a:r>
            <a:r>
              <a:rPr lang="es-ES_tradnl" dirty="0" smtClean="0"/>
              <a:t>, por un lado, 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_tradnl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s-ES_tradnl" i="1" dirty="0" smtClean="0"/>
              <a:t>ni las deformaciones superen a las fijadas</a:t>
            </a:r>
            <a:r>
              <a:rPr lang="es-ES_tradnl" dirty="0" smtClean="0"/>
              <a:t> por las Normas o el buen uso, por otro.</a:t>
            </a:r>
          </a:p>
        </p:txBody>
      </p:sp>
    </p:spTree>
    <p:extLst>
      <p:ext uri="{BB962C8B-B14F-4D97-AF65-F5344CB8AC3E}">
        <p14:creationId xmlns:p14="http://schemas.microsoft.com/office/powerpoint/2010/main" xmlns="" val="271180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nimBg="1"/>
      <p:bldP spid="56323" grpId="0" animBg="1"/>
      <p:bldP spid="56324" grpId="0" animBg="1"/>
      <p:bldP spid="563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8344" y="624110"/>
            <a:ext cx="10633655" cy="1280890"/>
          </a:xfrm>
        </p:spPr>
        <p:txBody>
          <a:bodyPr>
            <a:normAutofit fontScale="90000"/>
          </a:bodyPr>
          <a:lstStyle/>
          <a:p>
            <a:r>
              <a:rPr lang="es-PE" dirty="0" smtClean="0">
                <a:solidFill>
                  <a:srgbClr val="FF0000"/>
                </a:solidFill>
              </a:rPr>
              <a:t>ESTRUCTURAS</a:t>
            </a:r>
            <a:r>
              <a:rPr lang="es-PE" dirty="0" smtClean="0"/>
              <a:t>.- </a:t>
            </a:r>
            <a:r>
              <a:rPr lang="es-PE" sz="2200" dirty="0" smtClean="0"/>
              <a:t>Es todo elemento capaz de soportar esfuerzos, las estructuras constituyen el esqueleto de los mecanismos, edificios, puentes, etc.</a:t>
            </a:r>
            <a:endParaRPr lang="es-PE" sz="2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8187" y="1712890"/>
            <a:ext cx="10886426" cy="5009882"/>
          </a:xfrm>
        </p:spPr>
        <p:txBody>
          <a:bodyPr/>
          <a:lstStyle/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r>
              <a:rPr lang="es-PE" dirty="0" smtClean="0"/>
              <a:t>             Estructuras masivas						         	</a:t>
            </a:r>
            <a:endParaRPr lang="es-PE" dirty="0"/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r>
              <a:rPr lang="es-PE" dirty="0" smtClean="0"/>
              <a:t>         Estructuras trianguladas						</a:t>
            </a:r>
            <a:endParaRPr lang="es-PE" dirty="0"/>
          </a:p>
        </p:txBody>
      </p:sp>
      <p:pic>
        <p:nvPicPr>
          <p:cNvPr id="4" name="Imagen 3" descr="https://encrypted-tbn0.google.com/images?q=tbn:ANd9GcSWSBTxVlhP1icVSQ27BGKXhSmHc55IG2Vz0DjabIv9M_mdFdNz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8187" y="1596981"/>
            <a:ext cx="2193153" cy="1603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http://4.bp.blogspot.com/-eW9RCnEgI6s/UTzZ1ypcD1I/AAAAAAAAABQ/9CGtzNl61Lw/s1600/presa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99716" y="1712891"/>
            <a:ext cx="1876835" cy="155213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://www.aulatecnologia.com/ESO/SEGUNDO/teoria/estructuras/jpg/estructuras3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17954" y="1712889"/>
            <a:ext cx="1707860" cy="146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http://www.artinaid.com/wp-content/uploads/2013/03/Estructura-entramada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11425" y="1596982"/>
            <a:ext cx="1906074" cy="1582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http://www.tecnerife.com/estructuras/cercha_02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8187" y="4172973"/>
            <a:ext cx="1931830" cy="1404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http://www.ibergruas.com/files/f438fff51100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3276" y="4172974"/>
            <a:ext cx="2116606" cy="1356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 descr="http://iespedroalvarezsotomayor-tecnologia-1a.wikispaces.com/file/view/203629897_45aa16e2ab.jpg/139891757/203629897_45aa16e2ab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39457" y="4172974"/>
            <a:ext cx="1853142" cy="1404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https://encrypted-tbn0.gstatic.com/images?q=tbn:ANd9GcSLPNjk5g3zQzQik_hR0AdgvkYKRT_2U1kKU8NFV3RwP2jPATa4DQ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84915" y="4152318"/>
            <a:ext cx="1619697" cy="143762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ítulo 1"/>
          <p:cNvSpPr txBox="1">
            <a:spLocks/>
          </p:cNvSpPr>
          <p:nvPr/>
        </p:nvSpPr>
        <p:spPr>
          <a:xfrm>
            <a:off x="7348267" y="3452743"/>
            <a:ext cx="3926316" cy="3689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E" sz="1800" dirty="0" smtClean="0"/>
              <a:t>Estructuras entramadas</a:t>
            </a:r>
            <a:endParaRPr lang="es-PE" sz="1800" dirty="0"/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7825069" y="5779231"/>
            <a:ext cx="3926316" cy="3689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E" sz="1800" dirty="0" smtClean="0"/>
              <a:t>Estructuras colgadas</a:t>
            </a:r>
            <a:endParaRPr lang="es-PE" sz="1800" dirty="0"/>
          </a:p>
        </p:txBody>
      </p:sp>
    </p:spTree>
    <p:extLst>
      <p:ext uri="{BB962C8B-B14F-4D97-AF65-F5344CB8AC3E}">
        <p14:creationId xmlns:p14="http://schemas.microsoft.com/office/powerpoint/2010/main" xmlns="" val="538069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19288" y="407990"/>
            <a:ext cx="7377112" cy="587374"/>
          </a:xfrm>
        </p:spPr>
        <p:txBody>
          <a:bodyPr>
            <a:normAutofit fontScale="90000"/>
          </a:bodyPr>
          <a:lstStyle/>
          <a:p>
            <a:pPr>
              <a:buClr>
                <a:srgbClr val="703D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703DFF"/>
                </a:solidFill>
              </a:rPr>
              <a:t>MATERIALES</a:t>
            </a:r>
            <a:r>
              <a:rPr lang="en-GB" dirty="0"/>
              <a:t> Y </a:t>
            </a:r>
            <a:r>
              <a:rPr lang="en-GB" dirty="0">
                <a:solidFill>
                  <a:srgbClr val="703DFF"/>
                </a:solidFill>
              </a:rPr>
              <a:t>ESTRUCTURAS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03389" y="981076"/>
            <a:ext cx="8137525" cy="981075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5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/>
              <a:t>Se </a:t>
            </a:r>
            <a:r>
              <a:rPr lang="en-GB" sz="2000" dirty="0" err="1"/>
              <a:t>pueden</a:t>
            </a:r>
            <a:r>
              <a:rPr lang="en-GB" sz="2000" dirty="0"/>
              <a:t> </a:t>
            </a:r>
            <a:r>
              <a:rPr lang="en-GB" sz="2000" dirty="0" err="1"/>
              <a:t>elaborar</a:t>
            </a:r>
            <a:r>
              <a:rPr lang="en-GB" sz="2000" dirty="0"/>
              <a:t> </a:t>
            </a:r>
            <a:r>
              <a:rPr lang="en-GB" sz="2000" dirty="0" err="1"/>
              <a:t>estructuras</a:t>
            </a:r>
            <a:r>
              <a:rPr lang="en-GB" sz="2000" dirty="0"/>
              <a:t> con </a:t>
            </a:r>
            <a:r>
              <a:rPr lang="en-GB" sz="2000" dirty="0" err="1"/>
              <a:t>muchos</a:t>
            </a:r>
            <a:r>
              <a:rPr lang="en-GB" sz="2000" dirty="0"/>
              <a:t> </a:t>
            </a:r>
            <a:r>
              <a:rPr lang="en-GB" sz="2000" dirty="0" err="1">
                <a:solidFill>
                  <a:srgbClr val="703DFF"/>
                </a:solidFill>
              </a:rPr>
              <a:t>materiales</a:t>
            </a:r>
            <a:r>
              <a:rPr lang="en-GB" sz="2000" dirty="0"/>
              <a:t>, </a:t>
            </a:r>
            <a:r>
              <a:rPr lang="en-GB" sz="2000" dirty="0" err="1"/>
              <a:t>pero</a:t>
            </a:r>
            <a:r>
              <a:rPr lang="en-GB" sz="2000" dirty="0"/>
              <a:t> </a:t>
            </a:r>
            <a:r>
              <a:rPr lang="en-GB" sz="2000" u="sng" dirty="0"/>
              <a:t>los </a:t>
            </a:r>
            <a:r>
              <a:rPr lang="en-GB" sz="2000" u="sng" dirty="0" err="1"/>
              <a:t>más</a:t>
            </a:r>
            <a:r>
              <a:rPr lang="en-GB" sz="2000" u="sng" dirty="0"/>
              <a:t> </a:t>
            </a:r>
            <a:r>
              <a:rPr lang="en-GB" sz="2000" u="sng" dirty="0" err="1"/>
              <a:t>usados</a:t>
            </a:r>
            <a:r>
              <a:rPr lang="en-GB" sz="2000" dirty="0"/>
              <a:t> a lo largo de la </a:t>
            </a:r>
            <a:r>
              <a:rPr lang="en-GB" sz="2000" dirty="0" err="1"/>
              <a:t>historia</a:t>
            </a:r>
            <a:r>
              <a:rPr lang="en-GB" sz="2000" dirty="0"/>
              <a:t> son: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000" dirty="0"/>
          </a:p>
        </p:txBody>
      </p:sp>
      <p:grpSp>
        <p:nvGrpSpPr>
          <p:cNvPr id="13316" name="Group 3"/>
          <p:cNvGrpSpPr>
            <a:grpSpLocks/>
          </p:cNvGrpSpPr>
          <p:nvPr/>
        </p:nvGrpSpPr>
        <p:grpSpPr bwMode="auto">
          <a:xfrm>
            <a:off x="2640014" y="1700213"/>
            <a:ext cx="8525969" cy="4775200"/>
            <a:chOff x="703" y="1071"/>
            <a:chExt cx="4717" cy="3008"/>
          </a:xfrm>
        </p:grpSpPr>
        <p:sp>
          <p:nvSpPr>
            <p:cNvPr id="13317" name="Rectangle 4"/>
            <p:cNvSpPr>
              <a:spLocks noChangeArrowheads="1"/>
            </p:cNvSpPr>
            <p:nvPr/>
          </p:nvSpPr>
          <p:spPr bwMode="auto">
            <a:xfrm>
              <a:off x="3474" y="3648"/>
              <a:ext cx="1946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Rascacielos, puentes, grandes estructuras con vigas y pilares</a:t>
              </a:r>
            </a:p>
          </p:txBody>
        </p:sp>
        <p:sp>
          <p:nvSpPr>
            <p:cNvPr id="13318" name="Rectangle 5"/>
            <p:cNvSpPr>
              <a:spLocks noChangeArrowheads="1"/>
            </p:cNvSpPr>
            <p:nvPr/>
          </p:nvSpPr>
          <p:spPr bwMode="auto">
            <a:xfrm>
              <a:off x="1884" y="3648"/>
              <a:ext cx="1591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Acero y hormigón</a:t>
              </a:r>
            </a:p>
          </p:txBody>
        </p:sp>
        <p:sp>
          <p:nvSpPr>
            <p:cNvPr id="13319" name="Rectangle 6"/>
            <p:cNvSpPr>
              <a:spLocks noChangeArrowheads="1"/>
            </p:cNvSpPr>
            <p:nvPr/>
          </p:nvSpPr>
          <p:spPr bwMode="auto">
            <a:xfrm>
              <a:off x="703" y="3648"/>
              <a:ext cx="1181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Actualidad</a:t>
              </a:r>
            </a:p>
          </p:txBody>
        </p:sp>
        <p:sp>
          <p:nvSpPr>
            <p:cNvPr id="13320" name="Rectangle 7"/>
            <p:cNvSpPr>
              <a:spLocks noChangeArrowheads="1"/>
            </p:cNvSpPr>
            <p:nvPr/>
          </p:nvSpPr>
          <p:spPr bwMode="auto">
            <a:xfrm>
              <a:off x="3474" y="3263"/>
              <a:ext cx="1946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Puentes, estaciones de ferrocarril, naves industriales</a:t>
              </a:r>
            </a:p>
          </p:txBody>
        </p:sp>
        <p:sp>
          <p:nvSpPr>
            <p:cNvPr id="13321" name="Rectangle 8"/>
            <p:cNvSpPr>
              <a:spLocks noChangeArrowheads="1"/>
            </p:cNvSpPr>
            <p:nvPr/>
          </p:nvSpPr>
          <p:spPr bwMode="auto">
            <a:xfrm>
              <a:off x="1884" y="3263"/>
              <a:ext cx="1591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Acero</a:t>
              </a:r>
            </a:p>
          </p:txBody>
        </p:sp>
        <p:sp>
          <p:nvSpPr>
            <p:cNvPr id="13322" name="Rectangle 9"/>
            <p:cNvSpPr>
              <a:spLocks noChangeArrowheads="1"/>
            </p:cNvSpPr>
            <p:nvPr/>
          </p:nvSpPr>
          <p:spPr bwMode="auto">
            <a:xfrm>
              <a:off x="703" y="3263"/>
              <a:ext cx="1181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Revolución Industrial</a:t>
              </a:r>
            </a:p>
          </p:txBody>
        </p:sp>
        <p:sp>
          <p:nvSpPr>
            <p:cNvPr id="13323" name="Rectangle 10"/>
            <p:cNvSpPr>
              <a:spLocks noChangeArrowheads="1"/>
            </p:cNvSpPr>
            <p:nvPr/>
          </p:nvSpPr>
          <p:spPr bwMode="auto">
            <a:xfrm>
              <a:off x="3474" y="2902"/>
              <a:ext cx="1946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Iglesias y palacios</a:t>
              </a:r>
            </a:p>
          </p:txBody>
        </p:sp>
        <p:sp>
          <p:nvSpPr>
            <p:cNvPr id="13324" name="Rectangle 11"/>
            <p:cNvSpPr>
              <a:spLocks noChangeArrowheads="1"/>
            </p:cNvSpPr>
            <p:nvPr/>
          </p:nvSpPr>
          <p:spPr bwMode="auto">
            <a:xfrm>
              <a:off x="1884" y="2902"/>
              <a:ext cx="1591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Piedra, madera y ladrillos</a:t>
              </a:r>
            </a:p>
          </p:txBody>
        </p:sp>
        <p:sp>
          <p:nvSpPr>
            <p:cNvPr id="13325" name="Rectangle 12"/>
            <p:cNvSpPr>
              <a:spLocks noChangeArrowheads="1"/>
            </p:cNvSpPr>
            <p:nvPr/>
          </p:nvSpPr>
          <p:spPr bwMode="auto">
            <a:xfrm>
              <a:off x="703" y="2902"/>
              <a:ext cx="1181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Edad Media (Gótico)</a:t>
              </a:r>
            </a:p>
          </p:txBody>
        </p:sp>
        <p:sp>
          <p:nvSpPr>
            <p:cNvPr id="13326" name="Rectangle 13"/>
            <p:cNvSpPr>
              <a:spLocks noChangeArrowheads="1"/>
            </p:cNvSpPr>
            <p:nvPr/>
          </p:nvSpPr>
          <p:spPr bwMode="auto">
            <a:xfrm>
              <a:off x="3474" y="2541"/>
              <a:ext cx="1946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Iglesias y fortalezas</a:t>
              </a:r>
            </a:p>
          </p:txBody>
        </p:sp>
        <p:sp>
          <p:nvSpPr>
            <p:cNvPr id="13327" name="Rectangle 14"/>
            <p:cNvSpPr>
              <a:spLocks noChangeArrowheads="1"/>
            </p:cNvSpPr>
            <p:nvPr/>
          </p:nvSpPr>
          <p:spPr bwMode="auto">
            <a:xfrm>
              <a:off x="1884" y="2541"/>
              <a:ext cx="1591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Piedra, madera y ladrillos</a:t>
              </a:r>
            </a:p>
          </p:txBody>
        </p:sp>
        <p:sp>
          <p:nvSpPr>
            <p:cNvPr id="13328" name="Rectangle 15"/>
            <p:cNvSpPr>
              <a:spLocks noChangeArrowheads="1"/>
            </p:cNvSpPr>
            <p:nvPr/>
          </p:nvSpPr>
          <p:spPr bwMode="auto">
            <a:xfrm>
              <a:off x="703" y="2541"/>
              <a:ext cx="1181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Edad Media (Románico)</a:t>
              </a:r>
            </a:p>
          </p:txBody>
        </p:sp>
        <p:sp>
          <p:nvSpPr>
            <p:cNvPr id="13329" name="Rectangle 16"/>
            <p:cNvSpPr>
              <a:spLocks noChangeArrowheads="1"/>
            </p:cNvSpPr>
            <p:nvPr/>
          </p:nvSpPr>
          <p:spPr bwMode="auto">
            <a:xfrm>
              <a:off x="3474" y="2156"/>
              <a:ext cx="1946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Teatros, acueductos, arcos, bóvedas y cúpulas</a:t>
              </a:r>
            </a:p>
          </p:txBody>
        </p:sp>
        <p:sp>
          <p:nvSpPr>
            <p:cNvPr id="13330" name="Rectangle 17"/>
            <p:cNvSpPr>
              <a:spLocks noChangeArrowheads="1"/>
            </p:cNvSpPr>
            <p:nvPr/>
          </p:nvSpPr>
          <p:spPr bwMode="auto">
            <a:xfrm>
              <a:off x="1884" y="2156"/>
              <a:ext cx="1591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Piedra, madera, ladrillo y argamasa</a:t>
              </a:r>
            </a:p>
          </p:txBody>
        </p:sp>
        <p:sp>
          <p:nvSpPr>
            <p:cNvPr id="13331" name="Rectangle 18"/>
            <p:cNvSpPr>
              <a:spLocks noChangeArrowheads="1"/>
            </p:cNvSpPr>
            <p:nvPr/>
          </p:nvSpPr>
          <p:spPr bwMode="auto">
            <a:xfrm>
              <a:off x="703" y="2156"/>
              <a:ext cx="1181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Roma</a:t>
              </a:r>
            </a:p>
          </p:txBody>
        </p:sp>
        <p:sp>
          <p:nvSpPr>
            <p:cNvPr id="13332" name="Rectangle 19"/>
            <p:cNvSpPr>
              <a:spLocks noChangeArrowheads="1"/>
            </p:cNvSpPr>
            <p:nvPr/>
          </p:nvSpPr>
          <p:spPr bwMode="auto">
            <a:xfrm>
              <a:off x="3474" y="1794"/>
              <a:ext cx="1946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Templos y pirámides</a:t>
              </a:r>
            </a:p>
          </p:txBody>
        </p:sp>
        <p:sp>
          <p:nvSpPr>
            <p:cNvPr id="13333" name="Rectangle 20"/>
            <p:cNvSpPr>
              <a:spLocks noChangeArrowheads="1"/>
            </p:cNvSpPr>
            <p:nvPr/>
          </p:nvSpPr>
          <p:spPr bwMode="auto">
            <a:xfrm>
              <a:off x="1884" y="1794"/>
              <a:ext cx="159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Piedra, madera y argamasa</a:t>
              </a:r>
            </a:p>
          </p:txBody>
        </p:sp>
        <p:sp>
          <p:nvSpPr>
            <p:cNvPr id="13334" name="Rectangle 21"/>
            <p:cNvSpPr>
              <a:spLocks noChangeArrowheads="1"/>
            </p:cNvSpPr>
            <p:nvPr/>
          </p:nvSpPr>
          <p:spPr bwMode="auto">
            <a:xfrm>
              <a:off x="703" y="1794"/>
              <a:ext cx="118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Egipto</a:t>
              </a:r>
            </a:p>
          </p:txBody>
        </p:sp>
        <p:sp>
          <p:nvSpPr>
            <p:cNvPr id="13335" name="Rectangle 22"/>
            <p:cNvSpPr>
              <a:spLocks noChangeArrowheads="1"/>
            </p:cNvSpPr>
            <p:nvPr/>
          </p:nvSpPr>
          <p:spPr bwMode="auto">
            <a:xfrm>
              <a:off x="3474" y="1433"/>
              <a:ext cx="1946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Cabañas</a:t>
              </a:r>
            </a:p>
          </p:txBody>
        </p:sp>
        <p:sp>
          <p:nvSpPr>
            <p:cNvPr id="13336" name="Rectangle 23"/>
            <p:cNvSpPr>
              <a:spLocks noChangeArrowheads="1"/>
            </p:cNvSpPr>
            <p:nvPr/>
          </p:nvSpPr>
          <p:spPr bwMode="auto">
            <a:xfrm>
              <a:off x="1884" y="1433"/>
              <a:ext cx="1591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Maderas y piedras</a:t>
              </a:r>
            </a:p>
          </p:txBody>
        </p:sp>
        <p:sp>
          <p:nvSpPr>
            <p:cNvPr id="13337" name="Rectangle 24"/>
            <p:cNvSpPr>
              <a:spLocks noChangeArrowheads="1"/>
            </p:cNvSpPr>
            <p:nvPr/>
          </p:nvSpPr>
          <p:spPr bwMode="auto">
            <a:xfrm>
              <a:off x="703" y="1433"/>
              <a:ext cx="1181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/>
                <a:t>Prehistoria</a:t>
              </a:r>
            </a:p>
          </p:txBody>
        </p:sp>
        <p:sp>
          <p:nvSpPr>
            <p:cNvPr id="13338" name="Rectangle 25"/>
            <p:cNvSpPr>
              <a:spLocks noChangeArrowheads="1"/>
            </p:cNvSpPr>
            <p:nvPr/>
          </p:nvSpPr>
          <p:spPr bwMode="auto">
            <a:xfrm>
              <a:off x="3474" y="1071"/>
              <a:ext cx="1946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 b="1"/>
                <a:t>ESTRUCTURAS</a:t>
              </a:r>
            </a:p>
          </p:txBody>
        </p:sp>
        <p:sp>
          <p:nvSpPr>
            <p:cNvPr id="13339" name="Rectangle 26"/>
            <p:cNvSpPr>
              <a:spLocks noChangeArrowheads="1"/>
            </p:cNvSpPr>
            <p:nvPr/>
          </p:nvSpPr>
          <p:spPr bwMode="auto">
            <a:xfrm>
              <a:off x="1884" y="1071"/>
              <a:ext cx="159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 b="1"/>
                <a:t>MATERIALES</a:t>
              </a:r>
            </a:p>
          </p:txBody>
        </p:sp>
        <p:sp>
          <p:nvSpPr>
            <p:cNvPr id="13340" name="Rectangle 27"/>
            <p:cNvSpPr>
              <a:spLocks noChangeArrowheads="1"/>
            </p:cNvSpPr>
            <p:nvPr/>
          </p:nvSpPr>
          <p:spPr bwMode="auto">
            <a:xfrm>
              <a:off x="703" y="1071"/>
              <a:ext cx="118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>
                <a:lnSpc>
                  <a:spcPct val="137000"/>
                </a:lnSpc>
                <a:spcBef>
                  <a:spcPts val="8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>
                <a:lnSpc>
                  <a:spcPct val="137000"/>
                </a:lnSpc>
                <a:spcBef>
                  <a:spcPts val="7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>
                <a:lnSpc>
                  <a:spcPct val="137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•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–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>
                <a:lnSpc>
                  <a:spcPct val="137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137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omic Sans MS" panose="030F0702030302020204" pitchFamily="66" charset="0"/>
                <a:buChar char="»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omic Sans MS" panose="030F0702030302020204" pitchFamily="66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ts val="350"/>
                </a:spcBef>
                <a:buNone/>
              </a:pPr>
              <a:r>
                <a:rPr lang="en-GB" sz="1600" b="1" dirty="0"/>
                <a:t>ÉPOCA</a:t>
              </a:r>
            </a:p>
          </p:txBody>
        </p:sp>
        <p:sp>
          <p:nvSpPr>
            <p:cNvPr id="13341" name="Line 28"/>
            <p:cNvSpPr>
              <a:spLocks noChangeShapeType="1"/>
            </p:cNvSpPr>
            <p:nvPr/>
          </p:nvSpPr>
          <p:spPr bwMode="auto">
            <a:xfrm>
              <a:off x="703" y="1071"/>
              <a:ext cx="4717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2" name="Line 29"/>
            <p:cNvSpPr>
              <a:spLocks noChangeShapeType="1"/>
            </p:cNvSpPr>
            <p:nvPr/>
          </p:nvSpPr>
          <p:spPr bwMode="auto">
            <a:xfrm>
              <a:off x="703" y="1433"/>
              <a:ext cx="471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3" name="Line 30"/>
            <p:cNvSpPr>
              <a:spLocks noChangeShapeType="1"/>
            </p:cNvSpPr>
            <p:nvPr/>
          </p:nvSpPr>
          <p:spPr bwMode="auto">
            <a:xfrm>
              <a:off x="703" y="1794"/>
              <a:ext cx="471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4" name="Line 31"/>
            <p:cNvSpPr>
              <a:spLocks noChangeShapeType="1"/>
            </p:cNvSpPr>
            <p:nvPr/>
          </p:nvSpPr>
          <p:spPr bwMode="auto">
            <a:xfrm>
              <a:off x="703" y="2156"/>
              <a:ext cx="471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5" name="Line 32"/>
            <p:cNvSpPr>
              <a:spLocks noChangeShapeType="1"/>
            </p:cNvSpPr>
            <p:nvPr/>
          </p:nvSpPr>
          <p:spPr bwMode="auto">
            <a:xfrm>
              <a:off x="703" y="2541"/>
              <a:ext cx="471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6" name="Line 33"/>
            <p:cNvSpPr>
              <a:spLocks noChangeShapeType="1"/>
            </p:cNvSpPr>
            <p:nvPr/>
          </p:nvSpPr>
          <p:spPr bwMode="auto">
            <a:xfrm>
              <a:off x="703" y="2902"/>
              <a:ext cx="471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7" name="Line 34"/>
            <p:cNvSpPr>
              <a:spLocks noChangeShapeType="1"/>
            </p:cNvSpPr>
            <p:nvPr/>
          </p:nvSpPr>
          <p:spPr bwMode="auto">
            <a:xfrm>
              <a:off x="703" y="3263"/>
              <a:ext cx="471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8" name="Line 35"/>
            <p:cNvSpPr>
              <a:spLocks noChangeShapeType="1"/>
            </p:cNvSpPr>
            <p:nvPr/>
          </p:nvSpPr>
          <p:spPr bwMode="auto">
            <a:xfrm>
              <a:off x="703" y="3648"/>
              <a:ext cx="471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49" name="Line 36"/>
            <p:cNvSpPr>
              <a:spLocks noChangeShapeType="1"/>
            </p:cNvSpPr>
            <p:nvPr/>
          </p:nvSpPr>
          <p:spPr bwMode="auto">
            <a:xfrm>
              <a:off x="703" y="4079"/>
              <a:ext cx="4717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50" name="Line 37"/>
            <p:cNvSpPr>
              <a:spLocks noChangeShapeType="1"/>
            </p:cNvSpPr>
            <p:nvPr/>
          </p:nvSpPr>
          <p:spPr bwMode="auto">
            <a:xfrm>
              <a:off x="703" y="1071"/>
              <a:ext cx="1" cy="3008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51" name="Line 38"/>
            <p:cNvSpPr>
              <a:spLocks noChangeShapeType="1"/>
            </p:cNvSpPr>
            <p:nvPr/>
          </p:nvSpPr>
          <p:spPr bwMode="auto">
            <a:xfrm>
              <a:off x="1884" y="1071"/>
              <a:ext cx="1" cy="300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52" name="Line 39"/>
            <p:cNvSpPr>
              <a:spLocks noChangeShapeType="1"/>
            </p:cNvSpPr>
            <p:nvPr/>
          </p:nvSpPr>
          <p:spPr bwMode="auto">
            <a:xfrm>
              <a:off x="3474" y="1071"/>
              <a:ext cx="1" cy="300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  <p:sp>
          <p:nvSpPr>
            <p:cNvPr id="13353" name="Line 40"/>
            <p:cNvSpPr>
              <a:spLocks noChangeShapeType="1"/>
            </p:cNvSpPr>
            <p:nvPr/>
          </p:nvSpPr>
          <p:spPr bwMode="auto">
            <a:xfrm>
              <a:off x="5420" y="1071"/>
              <a:ext cx="1" cy="3008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 sz="2000"/>
            </a:p>
          </p:txBody>
        </p:sp>
      </p:grpSp>
    </p:spTree>
    <p:extLst>
      <p:ext uri="{BB962C8B-B14F-4D97-AF65-F5344CB8AC3E}">
        <p14:creationId xmlns:p14="http://schemas.microsoft.com/office/powerpoint/2010/main" xmlns="" val="3329617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5601" y="360609"/>
            <a:ext cx="7880797" cy="643943"/>
          </a:xfrm>
        </p:spPr>
        <p:txBody>
          <a:bodyPr>
            <a:normAutofit fontScale="90000"/>
          </a:bodyPr>
          <a:lstStyle/>
          <a:p>
            <a:r>
              <a:rPr lang="es-PE" sz="3200" dirty="0" smtClean="0">
                <a:solidFill>
                  <a:srgbClr val="FF0000"/>
                </a:solidFill>
              </a:rPr>
              <a:t>PROPIEDADES ELASTICAS DE LOS CUERPOS</a:t>
            </a:r>
            <a:r>
              <a:rPr lang="es-PE" dirty="0" smtClean="0"/>
              <a:t/>
            </a:r>
            <a:br>
              <a:rPr lang="es-PE" dirty="0" smtClean="0"/>
            </a:b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2748" y="1226126"/>
            <a:ext cx="10515600" cy="5631873"/>
          </a:xfrm>
        </p:spPr>
        <p:txBody>
          <a:bodyPr>
            <a:normAutofit/>
          </a:bodyPr>
          <a:lstStyle/>
          <a:p>
            <a:pPr algn="just"/>
            <a:r>
              <a:rPr lang="es-PE" sz="2400" dirty="0" smtClean="0"/>
              <a:t>Todo </a:t>
            </a:r>
            <a:r>
              <a:rPr lang="es-PE" sz="2400" dirty="0"/>
              <a:t>cuerpo sobre el que actúan fuerzas externas sufre una </a:t>
            </a:r>
            <a:r>
              <a:rPr lang="es-PE" sz="2400" b="1" dirty="0"/>
              <a:t>deformación</a:t>
            </a:r>
            <a:r>
              <a:rPr lang="es-PE" sz="2400" dirty="0"/>
              <a:t> que depende de la naturaleza del </a:t>
            </a:r>
            <a:r>
              <a:rPr lang="es-PE" sz="2400" dirty="0" smtClean="0"/>
              <a:t>cuerpo </a:t>
            </a:r>
            <a:r>
              <a:rPr lang="es-PE" sz="2400" dirty="0"/>
              <a:t>y de las fuerzas que sobre él actúan</a:t>
            </a:r>
            <a:r>
              <a:rPr lang="es-PE" sz="2400" dirty="0" smtClean="0"/>
              <a:t>.</a:t>
            </a:r>
          </a:p>
          <a:p>
            <a:pPr marL="0" indent="0" algn="just">
              <a:buNone/>
            </a:pPr>
            <a:endParaRPr lang="es-PE" sz="2400" dirty="0"/>
          </a:p>
          <a:p>
            <a:pPr algn="just"/>
            <a:r>
              <a:rPr lang="es-PE" sz="2400" dirty="0"/>
              <a:t>Si al suprimir las fuerzas que actúan sobre el </a:t>
            </a:r>
            <a:r>
              <a:rPr lang="es-PE" sz="2400" dirty="0" smtClean="0"/>
              <a:t>cuerpo, </a:t>
            </a:r>
            <a:r>
              <a:rPr lang="es-PE" sz="2400" dirty="0"/>
              <a:t>este vuelve a recobrar su estado original se dice </a:t>
            </a:r>
            <a:r>
              <a:rPr lang="es-PE" sz="2400" dirty="0" smtClean="0"/>
              <a:t>que tiene un comportamiento </a:t>
            </a:r>
            <a:r>
              <a:rPr lang="es-PE" sz="2400" b="1" dirty="0" smtClean="0">
                <a:solidFill>
                  <a:srgbClr val="FF0000"/>
                </a:solidFill>
              </a:rPr>
              <a:t>ELASTICO</a:t>
            </a:r>
            <a:r>
              <a:rPr lang="es-PE" sz="2400" dirty="0" smtClean="0"/>
              <a:t>. </a:t>
            </a:r>
            <a:r>
              <a:rPr lang="es-PE" sz="2400" dirty="0"/>
              <a:t>(Las deformaciones que se producen son </a:t>
            </a:r>
            <a:r>
              <a:rPr lang="es-PE" sz="2400" b="1" dirty="0"/>
              <a:t>reversibles</a:t>
            </a:r>
            <a:r>
              <a:rPr lang="es-PE" sz="2400" dirty="0"/>
              <a:t>) </a:t>
            </a:r>
            <a:endParaRPr lang="es-PE" sz="2400" dirty="0" smtClean="0"/>
          </a:p>
          <a:p>
            <a:pPr marL="0" indent="0" algn="just">
              <a:buNone/>
            </a:pPr>
            <a:endParaRPr lang="es-PE" sz="2400" dirty="0"/>
          </a:p>
          <a:p>
            <a:pPr algn="just"/>
            <a:r>
              <a:rPr lang="es-PE" sz="2400" dirty="0"/>
              <a:t>Si el cuerpo queda permanentemente deformado al dejar de aplicarle la fuerza se dice que el cuerpo es </a:t>
            </a:r>
            <a:r>
              <a:rPr lang="es-PE" sz="2400" b="1" dirty="0" smtClean="0">
                <a:solidFill>
                  <a:srgbClr val="FF0000"/>
                </a:solidFill>
              </a:rPr>
              <a:t>INELÁSTICO O PLÁSTICO</a:t>
            </a:r>
            <a:r>
              <a:rPr lang="es-PE" sz="2400" dirty="0" smtClean="0"/>
              <a:t>. </a:t>
            </a:r>
            <a:r>
              <a:rPr lang="es-PE" sz="2400" dirty="0"/>
              <a:t>(Las deformaciones que se producen son </a:t>
            </a:r>
            <a:r>
              <a:rPr lang="es-PE" sz="2400" b="1" dirty="0"/>
              <a:t>irreversibles</a:t>
            </a:r>
            <a:r>
              <a:rPr lang="es-PE" sz="2400" dirty="0" smtClean="0"/>
              <a:t>)</a:t>
            </a:r>
          </a:p>
          <a:p>
            <a:pPr algn="just"/>
            <a:endParaRPr lang="es-PE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s-PE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3138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4501" y="758633"/>
            <a:ext cx="11217499" cy="743467"/>
          </a:xfrm>
        </p:spPr>
        <p:txBody>
          <a:bodyPr>
            <a:normAutofit/>
          </a:bodyPr>
          <a:lstStyle/>
          <a:p>
            <a:pPr algn="just"/>
            <a:r>
              <a:rPr lang="es-PE" sz="1800" dirty="0" smtClean="0">
                <a:latin typeface="+mn-lt"/>
              </a:rPr>
              <a:t>Estudia </a:t>
            </a:r>
            <a:r>
              <a:rPr lang="es-PE" sz="1800" dirty="0">
                <a:latin typeface="+mn-lt"/>
              </a:rPr>
              <a:t>las deformaciones de los cuerpos debido a las fuerzas que actúan sobre ellas. Las deformaciones de los sólidos se explican en términos de </a:t>
            </a:r>
            <a:r>
              <a:rPr lang="es-PE" sz="1800" dirty="0" smtClean="0">
                <a:latin typeface="+mn-lt"/>
              </a:rPr>
              <a:t>los conceptos </a:t>
            </a:r>
            <a:r>
              <a:rPr lang="es-PE" sz="1800" dirty="0">
                <a:latin typeface="+mn-lt"/>
              </a:rPr>
              <a:t>de </a:t>
            </a:r>
            <a:r>
              <a:rPr lang="es-PE" sz="1800" b="1" dirty="0">
                <a:solidFill>
                  <a:srgbClr val="0070C0"/>
                </a:solidFill>
                <a:latin typeface="+mn-lt"/>
              </a:rPr>
              <a:t>esfuerzo </a:t>
            </a:r>
            <a:r>
              <a:rPr lang="es-PE" sz="1800" b="1" dirty="0" smtClean="0">
                <a:solidFill>
                  <a:srgbClr val="0070C0"/>
                </a:solidFill>
                <a:latin typeface="+mn-lt"/>
              </a:rPr>
              <a:t>y deformación</a:t>
            </a:r>
            <a:r>
              <a:rPr lang="es-PE" sz="1800" b="1" dirty="0" smtClean="0">
                <a:latin typeface="+mn-lt"/>
              </a:rPr>
              <a:t>.</a:t>
            </a:r>
            <a:endParaRPr lang="es-PE" sz="1800" b="1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321972" y="1572687"/>
                <a:ext cx="11655380" cy="505671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s-PE" b="1" dirty="0" smtClean="0">
                    <a:solidFill>
                      <a:srgbClr val="FF0000"/>
                    </a:solidFill>
                  </a:rPr>
                  <a:t>Esfuerzo (σ)</a:t>
                </a:r>
                <a:r>
                  <a:rPr lang="es-PE" dirty="0" smtClean="0">
                    <a:solidFill>
                      <a:srgbClr val="FF0000"/>
                    </a:solidFill>
                  </a:rPr>
                  <a:t>.- </a:t>
                </a:r>
                <a:r>
                  <a:rPr lang="es-PE" dirty="0"/>
                  <a:t>Es la relación entre la fuerza o carga aplicada </a:t>
                </a:r>
                <a:r>
                  <a:rPr lang="es-PE" dirty="0" smtClean="0"/>
                  <a:t>a un solido sobre un área o  </a:t>
                </a:r>
                <a:r>
                  <a:rPr lang="es-PE" dirty="0"/>
                  <a:t>sección transversal</a:t>
                </a:r>
              </a:p>
              <a:p>
                <a:pPr marL="0" indent="0">
                  <a:buNone/>
                </a:pPr>
                <a:endParaRPr lang="es-PE" dirty="0" smtClean="0"/>
              </a:p>
              <a:p>
                <a:pPr marL="0" indent="0">
                  <a:buNone/>
                </a:pPr>
                <a:endParaRPr lang="es-PE" sz="2400" dirty="0" smtClean="0"/>
              </a:p>
              <a:p>
                <a:pPr marL="0" indent="0">
                  <a:buNone/>
                </a:pPr>
                <a:endParaRPr lang="es-PE" sz="2000" dirty="0"/>
              </a:p>
              <a:p>
                <a:pPr marL="0" indent="0">
                  <a:buNone/>
                </a:pPr>
                <a:r>
                  <a:rPr lang="es-PE" sz="2000" dirty="0" smtClean="0"/>
                  <a:t/>
                </a:r>
              </a:p>
              <a:p>
                <a:pPr marL="0" indent="0">
                  <a:buNone/>
                </a:pPr>
                <a:endParaRPr lang="es-PE" sz="2000" dirty="0"/>
              </a:p>
              <a:p>
                <a:pPr marL="0" indent="0">
                  <a:buNone/>
                </a:pPr>
                <a:r>
                  <a:rPr lang="es-PE" sz="2000" dirty="0" smtClean="0"/>
                  <a:t/>
                </a:r>
              </a:p>
              <a:p>
                <a:pPr marL="0" indent="0">
                  <a:buNone/>
                </a:pPr>
                <a:endParaRPr lang="es-PE" sz="2000" dirty="0" smtClean="0"/>
              </a:p>
              <a:p>
                <a:pPr marL="0" indent="0">
                  <a:buNone/>
                </a:pPr>
                <a:r>
                  <a:rPr lang="es-PE" dirty="0" smtClean="0"/>
                  <a:t>       Esfuerzo de tracción o tensión			                                       Esfuerzo de comprensión</a:t>
                </a:r>
              </a:p>
              <a:p>
                <a:pPr marL="0" indent="0">
                  <a:buNone/>
                </a:pPr>
                <a:endParaRPr lang="es-PE" dirty="0" smtClean="0"/>
              </a:p>
              <a:p>
                <a:pPr marL="0" indent="0">
                  <a:buNone/>
                </a:pPr>
                <a:r>
                  <a:rPr lang="es-PE" b="1" dirty="0">
                    <a:solidFill>
                      <a:srgbClr val="FF0000"/>
                    </a:solidFill>
                  </a:rPr>
                  <a:t>Deformación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PE" b="1" dirty="0">
                        <a:solidFill>
                          <a:srgbClr val="FF0000"/>
                        </a:solidFill>
                      </a:rPr>
                      <m:t>ε</m:t>
                    </m:r>
                  </m:oMath>
                </a14:m>
                <a:r>
                  <a:rPr lang="es-PE" b="1" dirty="0">
                    <a:solidFill>
                      <a:srgbClr val="FF0000"/>
                    </a:solidFill>
                  </a:rPr>
                  <a:t>)</a:t>
                </a:r>
                <a:r>
                  <a:rPr lang="es-PE" dirty="0">
                    <a:solidFill>
                      <a:srgbClr val="FF0000"/>
                    </a:solidFill>
                  </a:rPr>
                  <a:t>.- </a:t>
                </a:r>
                <a:r>
                  <a:rPr lang="es-PE" dirty="0" smtClean="0">
                    <a:solidFill>
                      <a:schemeClr val="tx1"/>
                    </a:solidFill>
                  </a:rPr>
                  <a:t>Es el cambio relativo en las dimensiones o forma de un cuerpo como resultado de un esfuerzo aplicado.</a:t>
                </a:r>
                <a:endParaRPr lang="es-PE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1972" y="1572687"/>
                <a:ext cx="11655380" cy="5056714"/>
              </a:xfrm>
              <a:blipFill>
                <a:blip r:embed="rId2"/>
                <a:stretch>
                  <a:fillRect l="-471" t="-1325" r="-7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2689" y="2174979"/>
            <a:ext cx="2066181" cy="27193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6499" y="1969004"/>
            <a:ext cx="2478013" cy="3131322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ángulo 5"/>
              <p:cNvSpPr/>
              <p:nvPr/>
            </p:nvSpPr>
            <p:spPr>
              <a:xfrm>
                <a:off x="3155853" y="2623889"/>
                <a:ext cx="4660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6" name="Rectá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853" y="2623889"/>
                <a:ext cx="46608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Rectángulo 6"/>
              <p:cNvSpPr/>
              <p:nvPr/>
            </p:nvSpPr>
            <p:spPr>
              <a:xfrm>
                <a:off x="9559192" y="2623889"/>
                <a:ext cx="4660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9192" y="2623889"/>
                <a:ext cx="46608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ángulo 7"/>
              <p:cNvSpPr/>
              <p:nvPr/>
            </p:nvSpPr>
            <p:spPr>
              <a:xfrm>
                <a:off x="4928751" y="3124460"/>
                <a:ext cx="914096" cy="666529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i="1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s-PE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PE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s-PE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8" name="Rectá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751" y="3124460"/>
                <a:ext cx="914096" cy="66652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Rectángulo 8"/>
              <p:cNvSpPr/>
              <p:nvPr/>
            </p:nvSpPr>
            <p:spPr>
              <a:xfrm>
                <a:off x="6133659" y="3267204"/>
                <a:ext cx="1309352" cy="4856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PE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PE" i="1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p>
                          <m:sSupPr>
                            <m:ctrlPr>
                              <a:rPr lang="es-P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s-PE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s-PE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s-PE" dirty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PE" b="0" i="1" smtClean="0">
                            <a:latin typeface="Cambria Math" panose="02040503050406030204" pitchFamily="18" charset="0"/>
                          </a:rPr>
                          <m:t>𝐾𝑔</m:t>
                        </m:r>
                      </m:num>
                      <m:den>
                        <m:sSup>
                          <m:sSupPr>
                            <m:ctrlPr>
                              <a:rPr lang="es-P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s-PE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s-P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s-PE" dirty="0" smtClean="0"/>
                  <a:t>)</a:t>
                </a:r>
                <a:endParaRPr lang="es-PE" dirty="0"/>
              </a:p>
            </p:txBody>
          </p:sp>
        </mc:Choice>
        <mc:Fallback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659" y="3267204"/>
                <a:ext cx="1309352" cy="485646"/>
              </a:xfrm>
              <a:prstGeom prst="rect">
                <a:avLst/>
              </a:prstGeom>
              <a:blipFill>
                <a:blip r:embed="rId8"/>
                <a:stretch>
                  <a:fillRect l="-3721" b="-500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ángulo 9"/>
          <p:cNvSpPr/>
          <p:nvPr/>
        </p:nvSpPr>
        <p:spPr>
          <a:xfrm>
            <a:off x="5267283" y="204745"/>
            <a:ext cx="1532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2000" b="1" dirty="0">
                <a:solidFill>
                  <a:srgbClr val="FF0000"/>
                </a:solidFill>
              </a:rPr>
              <a:t>Elasticidad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xmlns="" val="29654896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51527" y="244700"/>
            <a:ext cx="9753085" cy="540911"/>
          </a:xfrm>
        </p:spPr>
        <p:txBody>
          <a:bodyPr>
            <a:normAutofit/>
          </a:bodyPr>
          <a:lstStyle/>
          <a:p>
            <a:r>
              <a:rPr lang="es-PE" sz="2400" b="1" dirty="0">
                <a:solidFill>
                  <a:srgbClr val="FF0000"/>
                </a:solidFill>
              </a:rPr>
              <a:t>TIPOS DE DEFORMACIONES</a:t>
            </a:r>
            <a:endParaRPr lang="es-PE" sz="2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502275" y="785611"/>
                <a:ext cx="11487955" cy="6072389"/>
              </a:xfrm>
            </p:spPr>
            <p:txBody>
              <a:bodyPr/>
              <a:lstStyle/>
              <a:p>
                <a:pPr>
                  <a:buAutoNum type="alphaLcParenR"/>
                </a:pPr>
                <a:r>
                  <a:rPr lang="es-PE" b="1" dirty="0" smtClean="0">
                    <a:solidFill>
                      <a:schemeClr val="tx1"/>
                    </a:solidFill>
                  </a:rPr>
                  <a:t>           a) Deformación longitudinal o unilateral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P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s-PE" i="1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s-PE" b="1" dirty="0" smtClean="0">
                    <a:solidFill>
                      <a:schemeClr val="tx1"/>
                    </a:solidFill>
                  </a:rPr>
                  <a:t>).- </a:t>
                </a:r>
                <a:r>
                  <a:rPr lang="es-PE" dirty="0"/>
                  <a:t>Es el cociente entre la deformación y su 			dimensión </a:t>
                </a:r>
                <a:r>
                  <a:rPr lang="es-PE" dirty="0" smtClean="0"/>
                  <a:t>inicial.</a:t>
                </a:r>
              </a:p>
              <a:p>
                <a:pPr marL="0" indent="0">
                  <a:buNone/>
                </a:pPr>
                <a:r>
                  <a:rPr lang="es-PE" dirty="0">
                    <a:solidFill>
                      <a:srgbClr val="002060"/>
                    </a:solidFill>
                  </a:rPr>
                  <a:t/>
                </a:r>
                <a:r>
                  <a:rPr lang="es-PE" dirty="0" smtClean="0">
                    <a:solidFill>
                      <a:srgbClr val="002060"/>
                    </a:solidFill>
                  </a:rPr>
                  <a:t/>
                </a:r>
              </a:p>
              <a:p>
                <a:pPr marL="0" indent="0">
                  <a:buNone/>
                </a:pPr>
                <a:endParaRPr lang="es-PE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s-PE" b="1" dirty="0" smtClean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s-PE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s-PE" b="1" dirty="0" smtClean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s-PE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s-PE" b="1" dirty="0" smtClean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s-PE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s-PE" b="1" dirty="0" smtClean="0">
                  <a:solidFill>
                    <a:srgbClr val="002060"/>
                  </a:solidFill>
                </a:endParaRPr>
              </a:p>
              <a:p>
                <a:pPr marL="0" lvl="0" indent="0">
                  <a:buNone/>
                </a:pPr>
                <a:r>
                  <a:rPr lang="es-PE" b="1" dirty="0">
                    <a:solidFill>
                      <a:srgbClr val="002060"/>
                    </a:solidFill>
                  </a:rPr>
                  <a:t/>
                </a:r>
                <a:r>
                  <a:rPr lang="es-PE" b="1" dirty="0" smtClean="0">
                    <a:solidFill>
                      <a:srgbClr val="002060"/>
                    </a:solidFill>
                  </a:rPr>
                  <a:t/>
                </a:r>
                <a:endParaRPr lang="es-PE" b="1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PE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PE" dirty="0"/>
              </a:p>
            </p:txBody>
          </p:sp>
        </mc:Choice>
        <mc:Fallback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275" y="785611"/>
                <a:ext cx="11487955" cy="6072389"/>
              </a:xfrm>
              <a:blipFill>
                <a:blip r:embed="rId2"/>
                <a:stretch>
                  <a:fillRect l="-424" t="-60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268" y="1495291"/>
            <a:ext cx="2336638" cy="303414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ángulo 5"/>
              <p:cNvSpPr/>
              <p:nvPr/>
            </p:nvSpPr>
            <p:spPr>
              <a:xfrm>
                <a:off x="1202979" y="4911813"/>
                <a:ext cx="1065035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s-P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s-PE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num>
                        <m:den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6" name="Rectá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979" y="4911813"/>
                <a:ext cx="1065035" cy="6090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Rectángulo 6"/>
              <p:cNvSpPr/>
              <p:nvPr/>
            </p:nvSpPr>
            <p:spPr>
              <a:xfrm>
                <a:off x="1176892" y="5720642"/>
                <a:ext cx="943848" cy="665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</m:sSub>
                      <m:r>
                        <a:rPr lang="es-P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PE" i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sSub>
                            <m:sSubPr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s-PE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892" y="5720642"/>
                <a:ext cx="943848" cy="6653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agen 7" descr="https://encrypted-tbn0.gstatic.com/images?q=tbn:ANd9GcRHxUSdlSAAbADr64pwWTvbLWJrfAANX7Oumi39uSWeL3oTi9J-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4944" y="1970526"/>
            <a:ext cx="5951929" cy="3047232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Rectángulo 8"/>
              <p:cNvSpPr/>
              <p:nvPr/>
            </p:nvSpPr>
            <p:spPr>
              <a:xfrm>
                <a:off x="2324178" y="1905384"/>
                <a:ext cx="4660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178" y="1905384"/>
                <a:ext cx="466089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Rectángulo 9"/>
              <p:cNvSpPr/>
              <p:nvPr/>
            </p:nvSpPr>
            <p:spPr>
              <a:xfrm>
                <a:off x="4756420" y="6081144"/>
                <a:ext cx="1761188" cy="714683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PE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PE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PE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s-PE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den>
                          </m:f>
                        </m:e>
                      </m:d>
                      <m:r>
                        <a:rPr lang="es-P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PE" i="1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s-PE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s-PE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PE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s-PE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10" name="Rectá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6420" y="6081144"/>
                <a:ext cx="1761188" cy="7146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ángulo 10"/>
              <p:cNvSpPr/>
              <p:nvPr/>
            </p:nvSpPr>
            <p:spPr>
              <a:xfrm>
                <a:off x="5027777" y="5627770"/>
                <a:ext cx="12184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s-P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s-PE" i="1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7777" y="5627770"/>
                <a:ext cx="1218475" cy="369332"/>
              </a:xfrm>
              <a:prstGeom prst="rect">
                <a:avLst/>
              </a:prstGeom>
              <a:blipFill>
                <a:blip r:embed="rId9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Rectángulo 11"/>
              <p:cNvSpPr/>
              <p:nvPr/>
            </p:nvSpPr>
            <p:spPr>
              <a:xfrm>
                <a:off x="6628069" y="6201286"/>
                <a:ext cx="23173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s-PE" i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𝑀𝑜𝑑𝑢𝑙𝑜</m:t>
                      </m:r>
                      <m:r>
                        <a:rPr lang="es-PE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es-PE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𝑌𝑜𝑢𝑛𝑔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069" y="6201286"/>
                <a:ext cx="2317365" cy="369332"/>
              </a:xfrm>
              <a:prstGeom prst="rect">
                <a:avLst/>
              </a:prstGeom>
              <a:blipFill>
                <a:blip r:embed="rId10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ángulo 4"/>
          <p:cNvSpPr/>
          <p:nvPr/>
        </p:nvSpPr>
        <p:spPr>
          <a:xfrm>
            <a:off x="4297762" y="1471919"/>
            <a:ext cx="3405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>
                <a:solidFill>
                  <a:srgbClr val="002060"/>
                </a:solidFill>
              </a:rPr>
              <a:t>Curva esfuerzo-Deformación</a:t>
            </a:r>
            <a:endParaRPr lang="es-ES" dirty="0"/>
          </a:p>
        </p:txBody>
      </p:sp>
      <p:sp>
        <p:nvSpPr>
          <p:cNvPr id="13" name="Rectángulo 12"/>
          <p:cNvSpPr/>
          <p:nvPr/>
        </p:nvSpPr>
        <p:spPr>
          <a:xfrm>
            <a:off x="3159892" y="5101800"/>
            <a:ext cx="603854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PE" b="1" dirty="0">
                <a:solidFill>
                  <a:srgbClr val="002060"/>
                </a:solidFill>
              </a:rPr>
              <a:t>Ley de Hooke.-</a:t>
            </a:r>
            <a:r>
              <a:rPr lang="es-PE" sz="1600" dirty="0"/>
              <a:t>En la zona elástica lineal “El esfuerzo y la </a:t>
            </a:r>
            <a:r>
              <a:rPr lang="es-PE" sz="1600" dirty="0" smtClean="0"/>
              <a:t>deformación </a:t>
            </a:r>
            <a:r>
              <a:rPr lang="es-PE" sz="1600" dirty="0"/>
              <a:t>unitaria son </a:t>
            </a:r>
            <a:r>
              <a:rPr lang="es-PE" sz="1600" dirty="0" smtClean="0"/>
              <a:t>directamente proporcional</a:t>
            </a:r>
            <a:r>
              <a:rPr lang="es-PE" sz="1600" dirty="0"/>
              <a:t>”.</a:t>
            </a:r>
          </a:p>
        </p:txBody>
      </p:sp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75772688"/>
              </p:ext>
            </p:extLst>
          </p:nvPr>
        </p:nvGraphicFramePr>
        <p:xfrm>
          <a:off x="9587950" y="1782280"/>
          <a:ext cx="2411592" cy="44190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93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2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2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Material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Modulo de elasticidad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6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 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E(N/m</a:t>
                      </a:r>
                      <a:r>
                        <a:rPr lang="es-PE" sz="1400" baseline="30000" dirty="0">
                          <a:effectLst/>
                        </a:rPr>
                        <a:t>2</a:t>
                      </a:r>
                      <a:r>
                        <a:rPr lang="es-PE" sz="1400" dirty="0" smtClean="0">
                          <a:effectLst/>
                        </a:rPr>
                        <a:t>)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Aluminio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7,0 </a:t>
                      </a:r>
                      <a:r>
                        <a:rPr lang="es-PE" sz="1400" dirty="0" smtClean="0">
                          <a:effectLst/>
                        </a:rPr>
                        <a:t>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Cobre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</a:rPr>
                        <a:t>11,0 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Hierro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19,0 </a:t>
                      </a:r>
                      <a:r>
                        <a:rPr lang="es-PE" sz="1400" dirty="0" smtClean="0">
                          <a:effectLst/>
                        </a:rPr>
                        <a:t>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Plomo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</a:rPr>
                        <a:t>1,7 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Nickel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</a:rPr>
                        <a:t>20,6 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err="1">
                          <a:effectLst/>
                        </a:rPr>
                        <a:t>Laton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</a:rPr>
                        <a:t>9,0 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Acero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</a:rPr>
                        <a:t>20,0 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Vidrio </a:t>
                      </a:r>
                      <a:r>
                        <a:rPr lang="es-PE" sz="1400" dirty="0" smtClean="0">
                          <a:effectLst/>
                        </a:rPr>
                        <a:t>óptico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</a:rPr>
                        <a:t>6,0 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2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Hormigón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 </a:t>
                      </a:r>
                      <a:r>
                        <a:rPr lang="es-PE" sz="1400" dirty="0" smtClean="0">
                          <a:effectLst/>
                        </a:rPr>
                        <a:t>x 10</a:t>
                      </a:r>
                      <a:r>
                        <a:rPr lang="es-PE" sz="1400" baseline="30000" dirty="0" smtClean="0">
                          <a:effectLst/>
                        </a:rPr>
                        <a:t>10</a:t>
                      </a:r>
                      <a:endParaRPr lang="es-PE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204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1993</TotalTime>
  <Words>866</Words>
  <Application>Microsoft Office PowerPoint</Application>
  <PresentationFormat>Personalizado</PresentationFormat>
  <Paragraphs>172</Paragraphs>
  <Slides>14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Espiral</vt:lpstr>
      <vt:lpstr>Ecuación</vt:lpstr>
      <vt:lpstr>Diapositiva 1</vt:lpstr>
      <vt:lpstr>ELASTICIDAD</vt:lpstr>
      <vt:lpstr>INTRODUCCION </vt:lpstr>
      <vt:lpstr>Resistencia de Materiales</vt:lpstr>
      <vt:lpstr>ESTRUCTURAS.- Es todo elemento capaz de soportar esfuerzos, las estructuras constituyen el esqueleto de los mecanismos, edificios, puentes, etc.</vt:lpstr>
      <vt:lpstr>MATERIALES Y ESTRUCTURAS</vt:lpstr>
      <vt:lpstr>PROPIEDADES ELASTICAS DE LOS CUERPOS </vt:lpstr>
      <vt:lpstr>Estudia las deformaciones de los cuerpos debido a las fuerzas que actúan sobre ellas. Las deformaciones de los sólidos se explican en términos de los conceptos de esfuerzo y deformación.</vt:lpstr>
      <vt:lpstr>TIPOS DE DEFORMACIONES</vt:lpstr>
      <vt:lpstr>Diapositiva 10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ELASTICIDAD</dc:title>
  <dc:creator>Equipo</dc:creator>
  <cp:lastModifiedBy>edicion</cp:lastModifiedBy>
  <cp:revision>215</cp:revision>
  <cp:lastPrinted>2015-03-02T18:30:31Z</cp:lastPrinted>
  <dcterms:created xsi:type="dcterms:W3CDTF">2015-01-28T14:34:05Z</dcterms:created>
  <dcterms:modified xsi:type="dcterms:W3CDTF">2020-08-05T05:03:50Z</dcterms:modified>
</cp:coreProperties>
</file>